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6" r:id="rId2"/>
    <p:sldId id="526" r:id="rId3"/>
    <p:sldId id="638" r:id="rId4"/>
    <p:sldId id="640" r:id="rId5"/>
    <p:sldId id="642" r:id="rId6"/>
    <p:sldId id="641" r:id="rId7"/>
    <p:sldId id="643" r:id="rId8"/>
    <p:sldId id="585" r:id="rId9"/>
    <p:sldId id="458" r:id="rId10"/>
    <p:sldId id="459" r:id="rId11"/>
    <p:sldId id="460" r:id="rId12"/>
    <p:sldId id="556" r:id="rId13"/>
    <p:sldId id="273" r:id="rId14"/>
    <p:sldId id="274" r:id="rId15"/>
    <p:sldId id="275" r:id="rId16"/>
    <p:sldId id="276" r:id="rId17"/>
    <p:sldId id="591" r:id="rId18"/>
    <p:sldId id="472" r:id="rId19"/>
    <p:sldId id="543" r:id="rId20"/>
    <p:sldId id="419" r:id="rId21"/>
    <p:sldId id="530" r:id="rId22"/>
    <p:sldId id="568" r:id="rId23"/>
    <p:sldId id="450" r:id="rId24"/>
    <p:sldId id="451" r:id="rId25"/>
    <p:sldId id="541" r:id="rId26"/>
    <p:sldId id="455" r:id="rId27"/>
    <p:sldId id="473" r:id="rId28"/>
    <p:sldId id="519" r:id="rId29"/>
    <p:sldId id="504" r:id="rId30"/>
    <p:sldId id="531" r:id="rId31"/>
    <p:sldId id="501" r:id="rId32"/>
    <p:sldId id="553" r:id="rId33"/>
    <p:sldId id="554" r:id="rId34"/>
    <p:sldId id="512" r:id="rId35"/>
    <p:sldId id="645" r:id="rId36"/>
    <p:sldId id="587" r:id="rId37"/>
    <p:sldId id="321" r:id="rId38"/>
    <p:sldId id="279" r:id="rId39"/>
    <p:sldId id="300" r:id="rId40"/>
    <p:sldId id="301" r:id="rId41"/>
    <p:sldId id="319" r:id="rId42"/>
    <p:sldId id="588" r:id="rId43"/>
    <p:sldId id="590" r:id="rId44"/>
    <p:sldId id="599" r:id="rId45"/>
    <p:sldId id="600" r:id="rId46"/>
    <p:sldId id="571" r:id="rId47"/>
    <p:sldId id="597" r:id="rId48"/>
    <p:sldId id="595" r:id="rId49"/>
    <p:sldId id="596" r:id="rId50"/>
    <p:sldId id="598" r:id="rId51"/>
    <p:sldId id="592" r:id="rId52"/>
    <p:sldId id="582" r:id="rId53"/>
    <p:sldId id="631" r:id="rId54"/>
    <p:sldId id="636" r:id="rId55"/>
    <p:sldId id="630" r:id="rId56"/>
    <p:sldId id="575" r:id="rId57"/>
    <p:sldId id="555" r:id="rId58"/>
    <p:sldId id="577" r:id="rId59"/>
    <p:sldId id="584" r:id="rId60"/>
    <p:sldId id="646" r:id="rId61"/>
    <p:sldId id="603" r:id="rId62"/>
    <p:sldId id="647" r:id="rId63"/>
    <p:sldId id="527" r:id="rId64"/>
    <p:sldId id="601" r:id="rId65"/>
    <p:sldId id="602" r:id="rId66"/>
    <p:sldId id="605" r:id="rId67"/>
    <p:sldId id="607" r:id="rId68"/>
    <p:sldId id="608" r:id="rId69"/>
    <p:sldId id="609" r:id="rId70"/>
    <p:sldId id="578" r:id="rId71"/>
    <p:sldId id="594" r:id="rId72"/>
    <p:sldId id="281" r:id="rId73"/>
    <p:sldId id="580" r:id="rId74"/>
    <p:sldId id="611" r:id="rId75"/>
    <p:sldId id="615" r:id="rId76"/>
    <p:sldId id="616" r:id="rId77"/>
    <p:sldId id="617" r:id="rId78"/>
    <p:sldId id="618" r:id="rId79"/>
    <p:sldId id="619" r:id="rId80"/>
    <p:sldId id="620" r:id="rId81"/>
    <p:sldId id="621" r:id="rId82"/>
    <p:sldId id="622" r:id="rId83"/>
    <p:sldId id="623" r:id="rId84"/>
    <p:sldId id="624" r:id="rId85"/>
    <p:sldId id="625" r:id="rId86"/>
    <p:sldId id="626" r:id="rId87"/>
    <p:sldId id="627" r:id="rId88"/>
    <p:sldId id="628" r:id="rId89"/>
    <p:sldId id="629" r:id="rId90"/>
    <p:sldId id="610" r:id="rId91"/>
    <p:sldId id="570" r:id="rId92"/>
    <p:sldId id="634" r:id="rId93"/>
    <p:sldId id="635" r:id="rId94"/>
    <p:sldId id="576" r:id="rId95"/>
    <p:sldId id="574" r:id="rId96"/>
    <p:sldId id="353" r:id="rId97"/>
    <p:sldId id="583" r:id="rId98"/>
    <p:sldId id="336" r:id="rId99"/>
    <p:sldId id="337" r:id="rId100"/>
    <p:sldId id="633" r:id="rId101"/>
    <p:sldId id="632" r:id="rId102"/>
    <p:sldId id="644" r:id="rId103"/>
    <p:sldId id="528" r:id="rId104"/>
    <p:sldId id="423" r:id="rId105"/>
    <p:sldId id="525"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71" autoAdjust="0"/>
    <p:restoredTop sz="69241" autoAdjust="0"/>
  </p:normalViewPr>
  <p:slideViewPr>
    <p:cSldViewPr snapToGrid="0" snapToObjects="1">
      <p:cViewPr>
        <p:scale>
          <a:sx n="70" d="100"/>
          <a:sy n="70" d="100"/>
        </p:scale>
        <p:origin x="216" y="-3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all for coming to my defense today which is on the topic of topological models for safety analysis. Largely, I am going to be talking about exploratory data analysis for multidimensional scalar function data.</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I just want to review some terminology. I have already defined the Morse-</a:t>
            </a:r>
            <a:r>
              <a:rPr lang="en-US" dirty="0" err="1"/>
              <a:t>Smale</a:t>
            </a:r>
            <a:r>
              <a:rPr lang="en-US" dirty="0"/>
              <a:t> complex on the right and the partitioning that it imposes, but if we take a step back to how we arrived at that setup, what we have is two different </a:t>
            </a:r>
            <a:r>
              <a:rPr lang="en-US" dirty="0" err="1"/>
              <a:t>partitionings</a:t>
            </a:r>
            <a:r>
              <a:rPr lang="en-US" dirty="0"/>
              <a:t>. For example, if we only consider positive gradient flow and associate each location to a local maximum, then we have a partitioning that is known as the stable manifolds or descending manifolds. The complex that imposes this structure is simply the Morse complex. Then, if we were to flip over our function (by negating it), and do the same thing, we would associate every point to its local </a:t>
            </a:r>
            <a:r>
              <a:rPr lang="en-US" dirty="0" err="1"/>
              <a:t>mininimum</a:t>
            </a:r>
            <a:r>
              <a:rPr lang="en-US" dirty="0"/>
              <a:t> yielding the unstable or ascending manifolds. The graph shown here connecting local maxima and saddles with ridge lines is the Morse complex of the negative function.</a:t>
            </a:r>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showed this already, but again we can compute this segmentation by traversing the steepest descent from each point in the domain and identifying every point with a minimum, for instance.</a:t>
            </a:r>
          </a:p>
          <a:p>
            <a:endParaRPr lang="en-US" dirty="0"/>
          </a:p>
        </p:txBody>
      </p:sp>
      <p:sp>
        <p:nvSpPr>
          <p:cNvPr id="4" name="Slide Number Placeholder 3"/>
          <p:cNvSpPr>
            <a:spLocks noGrp="1"/>
          </p:cNvSpPr>
          <p:nvPr>
            <p:ph type="sldNum" sz="quarter" idx="5"/>
          </p:nvPr>
        </p:nvSpPr>
        <p:spPr/>
        <p:txBody>
          <a:bodyPr/>
          <a:lstStyle/>
          <a:p>
            <a:fld id="{5C482972-E726-D742-AFF3-F6DE5AAF0653}" type="slidenum">
              <a:rPr lang="en-US" smtClean="0"/>
              <a:t>13</a:t>
            </a:fld>
            <a:endParaRPr lang="en-US"/>
          </a:p>
        </p:txBody>
      </p:sp>
    </p:spTree>
    <p:extLst>
      <p:ext uri="{BB962C8B-B14F-4D97-AF65-F5344CB8AC3E}">
        <p14:creationId xmlns:p14="http://schemas.microsoft.com/office/powerpoint/2010/main" val="3226290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trouble is what we are usually dealing with is a point cloud sample and we don't have the underlying function that we are trying to segment the data according to.</a:t>
            </a:r>
          </a:p>
        </p:txBody>
      </p:sp>
      <p:sp>
        <p:nvSpPr>
          <p:cNvPr id="4" name="Slide Number Placeholder 3"/>
          <p:cNvSpPr>
            <a:spLocks noGrp="1"/>
          </p:cNvSpPr>
          <p:nvPr>
            <p:ph type="sldNum" sz="quarter" idx="5"/>
          </p:nvPr>
        </p:nvSpPr>
        <p:spPr/>
        <p:txBody>
          <a:bodyPr/>
          <a:lstStyle/>
          <a:p>
            <a:fld id="{5C482972-E726-D742-AFF3-F6DE5AAF0653}" type="slidenum">
              <a:rPr lang="en-US" smtClean="0"/>
              <a:t>14</a:t>
            </a:fld>
            <a:endParaRPr lang="en-US"/>
          </a:p>
        </p:txBody>
      </p:sp>
    </p:spTree>
    <p:extLst>
      <p:ext uri="{BB962C8B-B14F-4D97-AF65-F5344CB8AC3E}">
        <p14:creationId xmlns:p14="http://schemas.microsoft.com/office/powerpoint/2010/main" val="591942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answer is to impose some sort of neighborhood to each point and approximate gradient flow based on the edges emanating from each point.</a:t>
            </a:r>
          </a:p>
        </p:txBody>
      </p:sp>
      <p:sp>
        <p:nvSpPr>
          <p:cNvPr id="4" name="Slide Number Placeholder 3"/>
          <p:cNvSpPr>
            <a:spLocks noGrp="1"/>
          </p:cNvSpPr>
          <p:nvPr>
            <p:ph type="sldNum" sz="quarter" idx="5"/>
          </p:nvPr>
        </p:nvSpPr>
        <p:spPr/>
        <p:txBody>
          <a:bodyPr/>
          <a:lstStyle/>
          <a:p>
            <a:fld id="{5C482972-E726-D742-AFF3-F6DE5AAF0653}" type="slidenum">
              <a:rPr lang="en-US" smtClean="0"/>
              <a:t>15</a:t>
            </a:fld>
            <a:endParaRPr lang="en-US"/>
          </a:p>
        </p:txBody>
      </p:sp>
    </p:spTree>
    <p:extLst>
      <p:ext uri="{BB962C8B-B14F-4D97-AF65-F5344CB8AC3E}">
        <p14:creationId xmlns:p14="http://schemas.microsoft.com/office/powerpoint/2010/main" val="6506226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the highlighted point in the center of this graph as an example. We can trace out its descending gradient among its neighbors and continue the process from each subsequent neighbor until we arrive at a point that has no lower neighbors like the one in the lower left.</a:t>
            </a:r>
          </a:p>
          <a:p>
            <a:endParaRPr lang="en-US" dirty="0"/>
          </a:p>
        </p:txBody>
      </p:sp>
      <p:sp>
        <p:nvSpPr>
          <p:cNvPr id="4" name="Slide Number Placeholder 3"/>
          <p:cNvSpPr>
            <a:spLocks noGrp="1"/>
          </p:cNvSpPr>
          <p:nvPr>
            <p:ph type="sldNum" sz="quarter" idx="5"/>
          </p:nvPr>
        </p:nvSpPr>
        <p:spPr/>
        <p:txBody>
          <a:bodyPr/>
          <a:lstStyle/>
          <a:p>
            <a:fld id="{5C482972-E726-D742-AFF3-F6DE5AAF0653}" type="slidenum">
              <a:rPr lang="en-US" smtClean="0"/>
              <a:t>16</a:t>
            </a:fld>
            <a:endParaRPr lang="en-US"/>
          </a:p>
        </p:txBody>
      </p:sp>
    </p:spTree>
    <p:extLst>
      <p:ext uri="{BB962C8B-B14F-4D97-AF65-F5344CB8AC3E}">
        <p14:creationId xmlns:p14="http://schemas.microsoft.com/office/powerpoint/2010/main" val="19463273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requisite background in hand, I want to move on to discuss how we can use topology in the sampling phase. Particularly, I want to summarize the main takeaways from two publications I led on adaptive sampling methodologies.</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operating under the assumption that we have some multidimensional input space where we may or may not have control over the parameters and a functional relationship with one or more target outputs, and we want to understand the relationships well enough to inform some decision process.</a:t>
            </a:r>
          </a:p>
          <a:p>
            <a:endParaRPr lang="en-US" dirty="0"/>
          </a:p>
          <a:p>
            <a:r>
              <a:rPr lang="en-US" dirty="0"/>
              <a:t>For example, a lot of my work has dealt with working with nuclear engineers who study the safety and proliferation of our now aging nuclear infrastructure. They often run safety simulations to understand when and how our nuclear power plants are at risk and how they can be made safer. These are often multi-million dollar decisions and should not be made lightly.</a:t>
            </a:r>
          </a:p>
          <a:p>
            <a:endParaRPr lang="en-US" dirty="0"/>
          </a:p>
          <a:p>
            <a:r>
              <a:rPr lang="en-US" dirty="0"/>
              <a:t>This is where I come in: the work I have been a part of is this exploratory data analysis pipeline which I am describing on this slide as </a:t>
            </a:r>
            <a:r>
              <a:rPr lang="en-US" dirty="0" err="1"/>
              <a:t>occuring</a:t>
            </a:r>
            <a:r>
              <a:rPr lang="en-US" dirty="0"/>
              <a:t> in three phases.</a:t>
            </a:r>
          </a:p>
          <a:p>
            <a:endParaRPr lang="en-US" dirty="0"/>
          </a:p>
          <a:p>
            <a:r>
              <a:rPr lang="en-US" dirty="0"/>
              <a:t>In the first phase, we generate the data, and this can be done in several different ways. It could be anything from space-filling designs to the extreme case where we may just be able to collect data from fixed sensors or something where the data is determined by physical constraints. In particular, I want to spend some time today talking about some work I did early on in my tenure dealing with adaptive sampling, this work has been summarized in two different publications.</a:t>
            </a:r>
          </a:p>
          <a:p>
            <a:endParaRPr lang="en-US" dirty="0"/>
          </a:p>
          <a:p>
            <a:r>
              <a:rPr lang="en-US" dirty="0"/>
              <a:t>Next, once we have collected data, we have the option of building a model on that data. Here, we are talking about regressors or classifiers depending on the type of data represented by the output. For this portion of the talk, I want to focus on this notion of structural modeling where we impose a geometric structure on our data.</a:t>
            </a:r>
          </a:p>
          <a:p>
            <a:endParaRPr lang="en-US" dirty="0"/>
          </a:p>
          <a:p>
            <a:r>
              <a:rPr lang="en-US" dirty="0"/>
              <a:t>Lastly, and arguably the most important phase is the analysis we perform on the data and/or model. Here, we could be looking at summary statistics, correlations and sensitivities between inputs and outputs, and various visualizations to support these and other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 third step: namely how we select and score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of</a:t>
            </a:r>
          </a:p>
          <a:p>
            <a:r>
              <a:rPr lang="en-US" dirty="0"/>
              <a:t>the predicting model directly in order to identify areas of high persistence features, or where adding a point will likely affect the overall global topology.</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that I want to go a bit out of order and talk about my contributions to the analysis phase which are this notion of structured sensitivity analysis, and then wrap up with some observations we have been able to make after using this approximate topology construct which </a:t>
            </a:r>
            <a:r>
              <a:rPr lang="en-US" dirty="0" err="1"/>
              <a:t>seques</a:t>
            </a:r>
            <a:r>
              <a:rPr lang="en-US" dirty="0"/>
              <a:t> nicely into the third part of the talk.</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a:t>
            </a:r>
            <a:r>
              <a:rPr lang="en-US" dirty="0" err="1"/>
              <a:t>interpretibility</a:t>
            </a:r>
            <a:r>
              <a:rPr lang="en-US" dirty="0"/>
              <a:t>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identified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 want to run through with you are a few different pipelines that interconnect these three phases. Notably, we must always start with some form of sampling to generate data, and it may be that analyzing or generating a picture of that data is enough to drive the decision we are tasked with making. Alternatively, we may choose to build a model off of that data that could be used to perform simpler computations in practice, or maybe we want to analyze the efficacy of our model. This type of analysis could leave us to either determine that we need more data or that our assumptions were not correct and we need a more flexible or rigid model. And so, you can see we have built up quite a complicated system now.</a:t>
            </a:r>
          </a:p>
          <a:p>
            <a:endParaRPr lang="en-US" dirty="0"/>
          </a:p>
          <a:p>
            <a:r>
              <a:rPr lang="en-US" dirty="0"/>
              <a:t>The main theme from today's talk is that I want to employ topology to help solve each phase of this problem.</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3167865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pipeline introduced at the outset where we were able to identify an error and correct the model.</a:t>
            </a:r>
          </a:p>
          <a:p>
            <a:endParaRPr lang="en-US" dirty="0"/>
          </a:p>
          <a:p>
            <a:r>
              <a:rPr lang="en-US" dirty="0"/>
              <a:t>This work was presented at </a:t>
            </a:r>
            <a:r>
              <a:rPr lang="en-US" dirty="0" err="1"/>
              <a:t>PacificVis</a:t>
            </a:r>
            <a:r>
              <a:rPr lang="en-US" dirty="0"/>
              <a:t> 2016.</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simplification,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We have seen this in several synthetic cases we designed, but also these real-world applications have been highlighted in a few different published works.</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goal then here with the final chapter of this talk is to discuss ways we can improve our approximation quality, so to put it in terms of our pipeline we are going to be following this arrow here back to the modeling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2636450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want to talk about two ways in which we can improve the topological information by constructing a better "structural model" on the data. In the first way, we just want to consider more graphs and if there are other graphs or ways to tune the parameters of a graph to better fit a dataset. In the second way, we are going to greatly improve the efficiency of how these graphs are constructed. This is going to allow us to operate not only on much larger datasets, but we can also start to think about creating ensembles of probabilistic graphs to come up with a more uncertain-aware topology where specific regions of the domain may be less certain about where they will eventually end up. Now mind you, this notion of uncertainty-aware topology is in its nascent phase, but I am currently working with Tushar Athawale and Bei on a project that is looking at this for two-dimensional cases, and I think doing something with multidimensional data could be a big future work that utilizes this framework I am going to talk about today.</a:t>
            </a:r>
          </a:p>
          <a:p>
            <a:endParaRPr lang="en-US" dirty="0"/>
          </a:p>
          <a:p>
            <a:r>
              <a:rPr lang="en-US" dirty="0"/>
              <a:t>I have a few different papers from my time working at INL on using different models for various plant safety simulations, but again today I want to focus on this more recent work I have been a part of dealing with graphs imposed on our point cloud data, what I am referring to as "structural modeling."</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start this work with asking the question, what kinds of graphs are currently out there?</a:t>
            </a:r>
          </a:p>
          <a:p>
            <a:endParaRPr lang="en-US" dirty="0"/>
          </a:p>
          <a:p>
            <a:r>
              <a:rPr lang="en-US" dirty="0"/>
              <a:t>When this algorithm was first introduced we used the undirected </a:t>
            </a:r>
            <a:r>
              <a:rPr lang="en-US" dirty="0" err="1"/>
              <a:t>kNN</a:t>
            </a:r>
            <a:r>
              <a:rPr lang="en-US" dirty="0"/>
              <a:t> graph. In this case, I have set k=4, and what we then will do is connect each point to its 4 nearest neighbors in terms of Euclidean distance. Note, that some  points have more than 4 edges, this is because we construct an undirected </a:t>
            </a:r>
            <a:r>
              <a:rPr lang="en-US" dirty="0" err="1"/>
              <a:t>kNN</a:t>
            </a:r>
            <a:r>
              <a:rPr lang="en-US" dirty="0"/>
              <a:t>  graph, so even though b is not one of the 4 nearest neighbors of a because a is one of the 4 nearest neighbors of b, the edge exists. In practice, setting this k parameter can be difficult because depending on the density of your samples  and the dimensionality in which your samples exist, you will want to use more or fewer neighbors.</a:t>
            </a:r>
          </a:p>
        </p:txBody>
      </p:sp>
      <p:sp>
        <p:nvSpPr>
          <p:cNvPr id="4" name="Slide Number Placeholder 3"/>
          <p:cNvSpPr>
            <a:spLocks noGrp="1"/>
          </p:cNvSpPr>
          <p:nvPr>
            <p:ph type="sldNum" sz="quarter" idx="5"/>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30439467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Next, we consider a </a:t>
            </a:r>
            <a:r>
              <a:rPr lang="en-US" dirty="0" err="1"/>
              <a:t>a</a:t>
            </a:r>
            <a:r>
              <a:rPr lang="en-US" dirty="0"/>
              <a:t> class of neighborhood graphs known as beta skeletons which are part of a larger class of graphs called empty region graphs. These graphs and their relaxed versions were highlighted by a 2011 paper by Peter Lindstrom and Carlos Correa, and we have been using them ever since. The basic premise is that each edge between two points a and b is enveloped in a fixed region of empty space where no other neighbors of a or b intersect. The empty region for a beta skeleton is defined by the intersection of all balls each with a diameter set according to the beta parameter as shown here.</a:t>
            </a:r>
          </a:p>
        </p:txBody>
      </p:sp>
      <p:sp>
        <p:nvSpPr>
          <p:cNvPr id="4" name="Slide Number Placeholder 3"/>
          <p:cNvSpPr>
            <a:spLocks noGrp="1"/>
          </p:cNvSpPr>
          <p:nvPr>
            <p:ph type="sldNum" sz="quarter" idx="10"/>
          </p:nvPr>
        </p:nvSpPr>
        <p:spPr/>
        <p:txBody>
          <a:bodyPr/>
          <a:lstStyle/>
          <a:p>
            <a:fld id="{00AA4F24-FB0F-4F0D-9B51-CD5F739B76A3}"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see, as we grow the beta parameter, we increase the size of the empty region. The special case of beta = 1, is known as the Gabriel graph and we can see that it's empty region is just the circumcircle of the edge.</a:t>
            </a:r>
          </a:p>
        </p:txBody>
      </p:sp>
      <p:sp>
        <p:nvSpPr>
          <p:cNvPr id="4" name="Slide Number Placeholder 3"/>
          <p:cNvSpPr>
            <a:spLocks noGrp="1"/>
          </p:cNvSpPr>
          <p:nvPr>
            <p:ph type="sldNum" sz="quarter" idx="5"/>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884584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I want to discuss how we have employed topology to inform adaptive sampling pipelines. To give you a sense of my contributions, I am just showing publications that I have led or been a part of for each of these phases.</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continue to grow the empty region until we arrive at the case where beta = 2 which gives us another special graph called the</a:t>
            </a:r>
          </a:p>
          <a:p>
            <a:r>
              <a:rPr lang="en-US" dirty="0"/>
              <a:t>relative neighbor graph. The take away here is that increasing beta, decreases the number of edges in our graph. In their work, Peter and Carlos noted that we can relax this strict definition and they claim without drastically changing the underlying graph.</a:t>
            </a:r>
          </a:p>
        </p:txBody>
      </p:sp>
      <p:sp>
        <p:nvSpPr>
          <p:cNvPr id="4" name="Slide Number Placeholder 3"/>
          <p:cNvSpPr>
            <a:spLocks noGrp="1"/>
          </p:cNvSpPr>
          <p:nvPr>
            <p:ph type="sldNum" sz="quarter" idx="5"/>
          </p:nvPr>
        </p:nvSpPr>
        <p:spPr/>
        <p:txBody>
          <a:bodyPr/>
          <a:lstStyle/>
          <a:p>
            <a:fld id="{5C482972-E726-D742-AFF3-F6DE5AAF0653}" type="slidenum">
              <a:rPr lang="en-US" smtClean="0"/>
              <a:t>40</a:t>
            </a:fld>
            <a:endParaRPr lang="en-US"/>
          </a:p>
        </p:txBody>
      </p:sp>
    </p:spTree>
    <p:extLst>
      <p:ext uri="{BB962C8B-B14F-4D97-AF65-F5344CB8AC3E}">
        <p14:creationId xmlns:p14="http://schemas.microsoft.com/office/powerpoint/2010/main" val="23781163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relaxation to the empty region property is that we apply it to only points that are neighbors to both p and q. Take the example shown here. We want to attempt to connect the a and b, but the point c lies within the empty region of edge ab. However, c is not a neighbor of a, so we can still add this edge based on our relaxed condition.</a:t>
            </a:r>
          </a:p>
        </p:txBody>
      </p:sp>
      <p:sp>
        <p:nvSpPr>
          <p:cNvPr id="4" name="Slide Number Placeholder 3"/>
          <p:cNvSpPr>
            <a:spLocks noGrp="1"/>
          </p:cNvSpPr>
          <p:nvPr>
            <p:ph type="sldNum" sz="quarter" idx="5"/>
          </p:nvPr>
        </p:nvSpPr>
        <p:spPr/>
        <p:txBody>
          <a:bodyPr/>
          <a:lstStyle/>
          <a:p>
            <a:fld id="{5C482972-E726-D742-AFF3-F6DE5AAF0653}" type="slidenum">
              <a:rPr lang="en-US" smtClean="0"/>
              <a:t>41</a:t>
            </a:fld>
            <a:endParaRPr lang="en-US"/>
          </a:p>
        </p:txBody>
      </p:sp>
    </p:spTree>
    <p:extLst>
      <p:ext uri="{BB962C8B-B14F-4D97-AF65-F5344CB8AC3E}">
        <p14:creationId xmlns:p14="http://schemas.microsoft.com/office/powerpoint/2010/main" val="422415946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was the state of the art when I started working on this problem. This led me to a few different questions, one is can we more generically describe these empty regions, and two are there other representations in the literature that do something similar. That is, if we examine why the beta skeleton works well, we note that it is able to more evenly sample the space of directions surrounding a point. Now, mind you this is operating under that our input space is dense in the sense that the "manifold" is the entire space, but I can elaborate more on that if you want later.</a:t>
            </a:r>
          </a:p>
          <a:p>
            <a:endParaRPr lang="en-US" dirty="0"/>
          </a:p>
          <a:p>
            <a:r>
              <a:rPr lang="en-US" dirty="0"/>
              <a:t>So, after poking around, I stumbled on these graphs known as cone-based spanners, where the idea is to break up the directions surrounding a query point into equal-sized cones and connect the point to a neighbor in each cone. There are two versions that are only slight modifications of one another, the first is the m-Yao graph. Here m is a free parameter stating how many points we will draw from each cone. The Yao graph is going to simply add an edge to the m closest points in each cone.</a:t>
            </a:r>
          </a:p>
        </p:txBody>
      </p:sp>
      <p:sp>
        <p:nvSpPr>
          <p:cNvPr id="4" name="Slide Number Placeholder 3"/>
          <p:cNvSpPr>
            <a:spLocks noGrp="1"/>
          </p:cNvSpPr>
          <p:nvPr>
            <p:ph type="sldNum" sz="quarter" idx="5"/>
          </p:nvPr>
        </p:nvSpPr>
        <p:spPr/>
        <p:txBody>
          <a:bodyPr/>
          <a:lstStyle/>
          <a:p>
            <a:fld id="{5C482972-E726-D742-AFF3-F6DE5AAF0653}" type="slidenum">
              <a:rPr lang="en-US" smtClean="0"/>
              <a:t>42</a:t>
            </a:fld>
            <a:endParaRPr lang="en-US"/>
          </a:p>
        </p:txBody>
      </p:sp>
    </p:spTree>
    <p:extLst>
      <p:ext uri="{BB962C8B-B14F-4D97-AF65-F5344CB8AC3E}">
        <p14:creationId xmlns:p14="http://schemas.microsoft.com/office/powerpoint/2010/main" val="3879608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m-Theta graph rather than taking the closest distance, will project the points onto the axis of the cone and take the closest projected distance. Note, how this changes this example here.</a:t>
            </a:r>
          </a:p>
        </p:txBody>
      </p:sp>
      <p:sp>
        <p:nvSpPr>
          <p:cNvPr id="4" name="Slide Number Placeholder 3"/>
          <p:cNvSpPr>
            <a:spLocks noGrp="1"/>
          </p:cNvSpPr>
          <p:nvPr>
            <p:ph type="sldNum" sz="quarter" idx="5"/>
          </p:nvPr>
        </p:nvSpPr>
        <p:spPr/>
        <p:txBody>
          <a:bodyPr/>
          <a:lstStyle/>
          <a:p>
            <a:fld id="{5C482972-E726-D742-AFF3-F6DE5AAF0653}" type="slidenum">
              <a:rPr lang="en-US" smtClean="0"/>
              <a:t>43</a:t>
            </a:fld>
            <a:endParaRPr lang="en-US"/>
          </a:p>
        </p:txBody>
      </p:sp>
    </p:spTree>
    <p:extLst>
      <p:ext uri="{BB962C8B-B14F-4D97-AF65-F5344CB8AC3E}">
        <p14:creationId xmlns:p14="http://schemas.microsoft.com/office/powerpoint/2010/main" val="20775862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I mentioned before, my goal is to create a unified framework to compute any one of these graphs and in order to do that we make a few observations:</a:t>
            </a:r>
          </a:p>
          <a:p>
            <a:endParaRPr lang="en-US" dirty="0"/>
          </a:p>
          <a:p>
            <a:r>
              <a:rPr lang="en-US" dirty="0"/>
              <a:t>1 - These can all be approximated with a sufficiently large </a:t>
            </a:r>
            <a:r>
              <a:rPr lang="en-US" dirty="0" err="1"/>
              <a:t>kNN</a:t>
            </a:r>
            <a:r>
              <a:rPr lang="en-US" dirty="0"/>
              <a:t> graph. This optimization is already employed for the empty region graphs by Carlos and Peter's implementation.</a:t>
            </a:r>
          </a:p>
          <a:p>
            <a:r>
              <a:rPr lang="en-US" dirty="0"/>
              <a:t>2 - We can process all the neighbors of a given point in isolation, making an embarrassingly parallel problem where we can utilize the GPU for.</a:t>
            </a:r>
          </a:p>
          <a:p>
            <a:endParaRPr lang="en-US" dirty="0"/>
          </a:p>
        </p:txBody>
      </p:sp>
      <p:sp>
        <p:nvSpPr>
          <p:cNvPr id="4" name="Slide Number Placeholder 3"/>
          <p:cNvSpPr>
            <a:spLocks noGrp="1"/>
          </p:cNvSpPr>
          <p:nvPr>
            <p:ph type="sldNum" sz="quarter" idx="5"/>
          </p:nvPr>
        </p:nvSpPr>
        <p:spPr/>
        <p:txBody>
          <a:bodyPr/>
          <a:lstStyle/>
          <a:p>
            <a:fld id="{5C482972-E726-D742-AFF3-F6DE5AAF0653}" type="slidenum">
              <a:rPr lang="en-US" smtClean="0"/>
              <a:t>44</a:t>
            </a:fld>
            <a:endParaRPr lang="en-US"/>
          </a:p>
        </p:txBody>
      </p:sp>
    </p:spTree>
    <p:extLst>
      <p:ext uri="{BB962C8B-B14F-4D97-AF65-F5344CB8AC3E}">
        <p14:creationId xmlns:p14="http://schemas.microsoft.com/office/powerpoint/2010/main" val="16553236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put this in a generic algorithm, we get something like this, where we will iterate over each point in our point set, and compute its k neighbors and prune them depending on the neighborhoods of p and possibly q.</a:t>
            </a:r>
          </a:p>
          <a:p>
            <a:endParaRPr lang="en-US" dirty="0"/>
          </a:p>
          <a:p>
            <a:r>
              <a:rPr lang="en-US" dirty="0"/>
              <a:t>In this way, we can parallelize this outer loop by giving each GPU thread a query point and all of its neighbors to prune.</a:t>
            </a:r>
          </a:p>
          <a:p>
            <a:endParaRPr lang="en-US" dirty="0"/>
          </a:p>
          <a:p>
            <a:r>
              <a:rPr lang="en-US" dirty="0"/>
              <a:t>There are a few caveats here:</a:t>
            </a:r>
          </a:p>
          <a:p>
            <a:endParaRPr lang="en-US" dirty="0"/>
          </a:p>
          <a:p>
            <a:r>
              <a:rPr lang="en-US" dirty="0"/>
              <a:t>1 - We need the full point set and need to compute a </a:t>
            </a:r>
            <a:r>
              <a:rPr lang="en-US" dirty="0" err="1"/>
              <a:t>knn</a:t>
            </a:r>
            <a:r>
              <a:rPr lang="en-US" dirty="0"/>
              <a:t> search index on this entire dataset. This is not a big problem as this is a well-studied problem and we can use off-the-shelf libraries to do this efficiently. The point here is that we are not creating a streaming algorithm with respect to the points, but we can stream our output graphs by generating legit edges and consuming them immediately. This is useful when working with very large datasets where the full graph may be several GBs or start to push the TB scale.</a:t>
            </a:r>
          </a:p>
          <a:p>
            <a:endParaRPr lang="en-US" dirty="0"/>
          </a:p>
          <a:p>
            <a:r>
              <a:rPr lang="en-US" dirty="0"/>
              <a:t>2 - The full </a:t>
            </a:r>
            <a:r>
              <a:rPr lang="en-US" dirty="0" err="1"/>
              <a:t>knng</a:t>
            </a:r>
            <a:r>
              <a:rPr lang="en-US" dirty="0"/>
              <a:t> being a </a:t>
            </a:r>
            <a:r>
              <a:rPr lang="en-US" dirty="0" err="1"/>
              <a:t>supergraph</a:t>
            </a:r>
            <a:r>
              <a:rPr lang="en-US" dirty="0"/>
              <a:t> won't fit entirely on the GPU, so we need to be able to chunk the problem. This is easy enough for the cone graphs and relaxed beta skeletons since they only need the neighbors of our query point, but if we perform a worst case analysis for this chunk size on the strict beta skeleton, we are going to find a drastically reduced amount of parallelism. So, this deepens the existing gap between the performance of the relaxed versus the strict beta skeleton.</a:t>
            </a:r>
          </a:p>
        </p:txBody>
      </p:sp>
      <p:sp>
        <p:nvSpPr>
          <p:cNvPr id="4" name="Slide Number Placeholder 3"/>
          <p:cNvSpPr>
            <a:spLocks noGrp="1"/>
          </p:cNvSpPr>
          <p:nvPr>
            <p:ph type="sldNum" sz="quarter" idx="5"/>
          </p:nvPr>
        </p:nvSpPr>
        <p:spPr/>
        <p:txBody>
          <a:bodyPr/>
          <a:lstStyle/>
          <a:p>
            <a:fld id="{5C482972-E726-D742-AFF3-F6DE5AAF0653}" type="slidenum">
              <a:rPr lang="en-US" smtClean="0"/>
              <a:t>45</a:t>
            </a:fld>
            <a:endParaRPr lang="en-US"/>
          </a:p>
        </p:txBody>
      </p:sp>
    </p:spTree>
    <p:extLst>
      <p:ext uri="{BB962C8B-B14F-4D97-AF65-F5344CB8AC3E}">
        <p14:creationId xmlns:p14="http://schemas.microsoft.com/office/powerpoint/2010/main" val="38162418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are two major contributions I want to get at here besides the fact that I was able to put this all on the GPU.</a:t>
            </a:r>
          </a:p>
          <a:p>
            <a:r>
              <a:rPr lang="en-US" dirty="0"/>
              <a:t>First, is the fact that we can generalize the shapes used by the beta skeletons. This is what I am calling beta-p skeletons because we are going to use different p-norms to change the shape of these empty regions.</a:t>
            </a:r>
          </a:p>
          <a:p>
            <a:endParaRPr lang="en-US" dirty="0"/>
          </a:p>
          <a:p>
            <a:r>
              <a:rPr lang="en-US" dirty="0"/>
              <a:t>Let me start by discussing the mathematical formulation I came up with for efficiently doing these tests. The idea is we want to parameterize this problem and basically turn it into a one-dimensional problem. To do that, we define two vectors, one for the edge, and one for the query point.</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46</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in the limit, our shape can be the infinite slab perpendicular to the edge bounded by two hyperplanes incident on each of the endpoints.</a:t>
            </a:r>
          </a:p>
          <a:p>
            <a:endParaRPr lang="en-US" dirty="0"/>
          </a:p>
          <a:p>
            <a:r>
              <a:rPr lang="en-US" dirty="0"/>
              <a:t>If we project our query point onto the edge with a dot product, we get this parameterization, t. If t is outside of the range 0-1 then we don't have to consider this point.</a:t>
            </a:r>
          </a:p>
        </p:txBody>
      </p:sp>
      <p:sp>
        <p:nvSpPr>
          <p:cNvPr id="4" name="Slide Number Placeholder 3"/>
          <p:cNvSpPr>
            <a:spLocks noGrp="1"/>
          </p:cNvSpPr>
          <p:nvPr>
            <p:ph type="sldNum" sz="quarter" idx="10"/>
          </p:nvPr>
        </p:nvSpPr>
        <p:spPr/>
        <p:txBody>
          <a:bodyPr/>
          <a:lstStyle/>
          <a:p>
            <a:fld id="{5C482972-E726-D742-AFF3-F6DE5AAF0653}" type="slidenum">
              <a:rPr lang="en-US" smtClean="0"/>
              <a:t>47</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with this parameterization, we can develop a function, m, that tells us the minimum allowable distance at this point on the edge. Note, here the symmetry allows us to consider this reflective about the midpoint of the edge.</a:t>
            </a:r>
          </a:p>
          <a:p>
            <a:endParaRPr lang="en-US" dirty="0"/>
          </a:p>
          <a:p>
            <a:r>
              <a:rPr lang="en-US" dirty="0"/>
              <a:t>Then, we can determine the Euclidean distance from R to the edge and compare that with our value for m(t). If it is less than m(t), R lies inside the empty region and thus invalidates the edge.</a:t>
            </a:r>
          </a:p>
        </p:txBody>
      </p:sp>
      <p:sp>
        <p:nvSpPr>
          <p:cNvPr id="4" name="Slide Number Placeholder 3"/>
          <p:cNvSpPr>
            <a:spLocks noGrp="1"/>
          </p:cNvSpPr>
          <p:nvPr>
            <p:ph type="sldNum" sz="quarter" idx="10"/>
          </p:nvPr>
        </p:nvSpPr>
        <p:spPr/>
        <p:txBody>
          <a:bodyPr/>
          <a:lstStyle/>
          <a:p>
            <a:fld id="{5C482972-E726-D742-AFF3-F6DE5AAF0653}" type="slidenum">
              <a:rPr lang="en-US" smtClean="0"/>
              <a:t>48</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cool thing here is that since we abstracted this function, m, we can actually use any shape we want. For the traditional beta skeletons, we end up with these lune shapes whose size is determined by beta that defines the distance of the balls from the midpoint of the edge, but we can also vary the </a:t>
            </a:r>
            <a:r>
              <a:rPr lang="en-US" dirty="0" err="1"/>
              <a:t>Lp</a:t>
            </a:r>
            <a:r>
              <a:rPr lang="en-US" dirty="0"/>
              <a:t> norm used to generate diamond graphs, concave shapes, and a box graph. This allows us to explore a richer set of graphs to understand if there are potentially better graphs than we have considered in the past.</a:t>
            </a:r>
          </a:p>
        </p:txBody>
      </p:sp>
      <p:sp>
        <p:nvSpPr>
          <p:cNvPr id="4" name="Slide Number Placeholder 3"/>
          <p:cNvSpPr>
            <a:spLocks noGrp="1"/>
          </p:cNvSpPr>
          <p:nvPr>
            <p:ph type="sldNum" sz="quarter" idx="10"/>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want to discuss how we have improved analysis in the context of several nuclear probabilistic risk assessments, and highlight some problems that can occur in the approximation scheme we are using.</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Furthermore, because m(t) is abstracted away, we can precompute it and scale it to the particular edge at runtime, and thus use any arbitrarily complicated function can be used here.</a:t>
            </a:r>
          </a:p>
        </p:txBody>
      </p:sp>
      <p:sp>
        <p:nvSpPr>
          <p:cNvPr id="4" name="Slide Number Placeholder 3"/>
          <p:cNvSpPr>
            <a:spLocks noGrp="1"/>
          </p:cNvSpPr>
          <p:nvPr>
            <p:ph type="sldNum" sz="quarter" idx="10"/>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test this, I ran a bunch of common kernel functions used in kernel density estimation problems to show that each example yields a slightly different results with different results. You can see here that certain graphs are </a:t>
            </a:r>
            <a:r>
              <a:rPr lang="en-US" dirty="0" err="1"/>
              <a:t>overconnecting</a:t>
            </a:r>
            <a:r>
              <a:rPr lang="en-US" dirty="0"/>
              <a:t> the domain and others are </a:t>
            </a:r>
            <a:r>
              <a:rPr lang="en-US" dirty="0" err="1"/>
              <a:t>underconnecting</a:t>
            </a:r>
            <a:r>
              <a:rPr lang="en-US" dirty="0"/>
              <a:t> leaving large "holes." Still some do a better job striking a balance with relatively few "large" holes and no crossing edges.</a:t>
            </a:r>
          </a:p>
        </p:txBody>
      </p:sp>
      <p:sp>
        <p:nvSpPr>
          <p:cNvPr id="4" name="Slide Number Placeholder 3"/>
          <p:cNvSpPr>
            <a:spLocks noGrp="1"/>
          </p:cNvSpPr>
          <p:nvPr>
            <p:ph type="sldNum" sz="quarter" idx="10"/>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Okay, with that I want to change gears a bit and talk about how we can estimate these cone graphs in multidimensional spaces. The first thing to note is that we don't need to explicitly encode the cones, we only need their axes because we can perform dot products with each of the axes to determine which cone a particular point belongs to.</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 then we have this problem of generating equally-spaced direction vectors emanating from a query location. For that, I want to take a brief detour to talk about this notion of blue noise sampling where the goal is to minimize the presence of either sparse or dense regions that we don't necessarily get with a random sampling. Poisson disk sampling is one of the major ideas existing in this realm, but it has only been recently scaled up to higher than two or three dimensions reliably and furthermore, what we want specifically is to constrain our samples to the surface of a hypersphere.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It turns out there was some work out of Florida State that can do this using what is known as a Centroidal Voronoi Tessellation. Quickly, a Voronoi tessellation is defined for a set of points called sites, such that every location is associated with its nearest "site." Furthermore, a </a:t>
            </a:r>
            <a:r>
              <a:rPr lang="en-US" dirty="0" err="1"/>
              <a:t>Centoridal</a:t>
            </a:r>
            <a:r>
              <a:rPr lang="en-US" dirty="0"/>
              <a:t> Voronoi tessellation is a Voronoi tessellation where the sites are coincident with the centroids of the regions they define.</a:t>
            </a:r>
            <a:endParaRPr dirty="0"/>
          </a:p>
        </p:txBody>
      </p:sp>
    </p:spTree>
    <p:extLst>
      <p:ext uri="{BB962C8B-B14F-4D97-AF65-F5344CB8AC3E}">
        <p14:creationId xmlns:p14="http://schemas.microsoft.com/office/powerpoint/2010/main" val="201263821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An example is shown here, but to get more specific we want a constrained CVT that is restricted to the surface of a hypersphere. It turns out, Geoffrey </a:t>
            </a:r>
            <a:r>
              <a:rPr lang="en-US" dirty="0" err="1"/>
              <a:t>Womeldorff</a:t>
            </a:r>
            <a:r>
              <a:rPr lang="en-US" dirty="0"/>
              <a:t> was able to do this, and we use his algorithm. Let me demonstrate, the idea is that we randomly generate points on the surface of a hypersphere. We perform the typically Lloyd's relaxation that will iteratively move the sites toward their centroid's until they converge. This will naturally pull the points towards the interior of the sphere.</a:t>
            </a:r>
            <a:endParaRPr dirty="0"/>
          </a:p>
        </p:txBody>
      </p:sp>
    </p:spTree>
    <p:extLst>
      <p:ext uri="{BB962C8B-B14F-4D97-AF65-F5344CB8AC3E}">
        <p14:creationId xmlns:p14="http://schemas.microsoft.com/office/powerpoint/2010/main" val="903560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Then once, we are converge, we can project these points back outward to the surface and they represent roughly equally-spaced vectors.</a:t>
            </a:r>
          </a:p>
        </p:txBody>
      </p:sp>
    </p:spTree>
    <p:extLst>
      <p:ext uri="{BB962C8B-B14F-4D97-AF65-F5344CB8AC3E}">
        <p14:creationId xmlns:p14="http://schemas.microsoft.com/office/powerpoint/2010/main" val="11989329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Since this is a few levels of approximation, as a verification, I ran some tests on this using the dimensionality and range of cones we want to consider and we were able to show that with increasing dimensionality, we don't see an upward trend in deviation from the equal-spaced case, but we do see more degradation as we ask for more cones. At least from the example, shown here though, this is well within our tolerance. An interesting note here is that we could formulate ensemble graphs by simply generating more of these initial CCVT sample sets.</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021069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we did a bunch of evaluations of these graphs and in the interest of time I want to focus on just one example and also talk briefly about the performance improvements we realize with this new implementation.</a:t>
            </a:r>
          </a:p>
        </p:txBody>
      </p:sp>
      <p:sp>
        <p:nvSpPr>
          <p:cNvPr id="4" name="Slide Number Placeholder 3"/>
          <p:cNvSpPr>
            <a:spLocks noGrp="1"/>
          </p:cNvSpPr>
          <p:nvPr>
            <p:ph type="sldNum" sz="quarter" idx="10"/>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slide </a:t>
            </a:r>
            <a:r>
              <a:rPr lang="en-US" dirty="0" err="1"/>
              <a:t>summmarizes</a:t>
            </a:r>
            <a:r>
              <a:rPr lang="en-US" dirty="0"/>
              <a:t> the performance improvements we see by switching to a GPU-based implementation. The baseline algorithm is shown in blue, and then the algorithm I described is shown in orange, and finally we can see a modest improvement from using the discretized optimization I pointed out. Each example is pruning the Gabriel graph from the same </a:t>
            </a:r>
            <a:r>
              <a:rPr lang="en-US" dirty="0" err="1"/>
              <a:t>supergraph</a:t>
            </a:r>
            <a:r>
              <a:rPr lang="en-US" dirty="0"/>
              <a:t> in varying dimensions. Here we are increasing k with dimensionality, so we see some effects of that as well. The graph from left to right show increasing sized problems, and the rows represent the strict and relaxed cases, respectively.</a:t>
            </a:r>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bring it all together, we looked at how these different graphs can be used to influence the topology extracted on some known, well-described functions. So, I haven't spent a lot of time talking about persistence since we first introduced it, but I want to talk about it now.</a:t>
            </a:r>
          </a:p>
          <a:p>
            <a:endParaRPr lang="en-US" dirty="0"/>
          </a:p>
          <a:p>
            <a:r>
              <a:rPr lang="en-US" dirty="0"/>
              <a:t>In the absence of any domain-specific knowledge to help guide us, typically, the way we select the "correct" persistence level for analysis is by looking at a plot like the two shown here. The idea is that we want to find a stable persistence range where the count of extrema is not varying wildly.</a:t>
            </a:r>
          </a:p>
          <a:p>
            <a:endParaRPr lang="en-US" dirty="0"/>
          </a:p>
          <a:p>
            <a:r>
              <a:rPr lang="en-US" dirty="0"/>
              <a:t>To do that, we try to find a wide horizontal bar and set the persistence based on that. So, for the first case, it may be this line here, but for the second case, it may be something further in. So, what if I told you that this was two different sample sets or graphs built on the same function and that the "correct" level was given by this blue box. I would hope that you would agree with me that the blue example in this case would be the "better" example since it allows us to more intuitively select the "correct" level.</a:t>
            </a:r>
          </a:p>
          <a:p>
            <a:endParaRPr lang="en-US" dirty="0"/>
          </a:p>
          <a:p>
            <a:r>
              <a:rPr lang="en-US" dirty="0"/>
              <a:t>That is what I want to showcase in the results on the next slide.</a:t>
            </a:r>
          </a:p>
        </p:txBody>
      </p:sp>
      <p:sp>
        <p:nvSpPr>
          <p:cNvPr id="4" name="Slide Number Placeholder 3"/>
          <p:cNvSpPr>
            <a:spLocks noGrp="1"/>
          </p:cNvSpPr>
          <p:nvPr>
            <p:ph type="sldNum" sz="quarter" idx="10"/>
          </p:nvPr>
        </p:nvSpPr>
        <p:spPr/>
        <p:txBody>
          <a:bodyPr/>
          <a:lstStyle/>
          <a:p>
            <a:fld id="{5C482972-E726-D742-AFF3-F6DE5AAF0653}" type="slidenum">
              <a:rPr lang="en-US" smtClean="0"/>
              <a:t>58</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is our well-defined function where we can come up with ground-truth labels quite easily by slicing the domain with these hyperplanes that are perpendicular to the main diagonal. By the way, this example is a four dimensional input case.</a:t>
            </a:r>
          </a:p>
          <a:p>
            <a:endParaRPr lang="en-US" dirty="0"/>
          </a:p>
          <a:p>
            <a:r>
              <a:rPr lang="en-US" dirty="0"/>
              <a:t>Mind you, what we have done is run several cases of different parameters for each graph and selected the optimal-performing graph for each family and show the results for just that graph here.</a:t>
            </a:r>
          </a:p>
          <a:p>
            <a:endParaRPr lang="en-US" dirty="0"/>
          </a:p>
          <a:p>
            <a:r>
              <a:rPr lang="en-US" dirty="0"/>
              <a:t>There are two plots we are showing here, the first is what is known as the Normalized variation of information. Note, here that lower values are more in agreement with the ground truth. This is mostly done as a sanity check to ensure that our stable convergence is not to the wrong segmentation, which in the case of the theta graph could be the case.</a:t>
            </a:r>
          </a:p>
          <a:p>
            <a:endParaRPr lang="en-US" dirty="0"/>
          </a:p>
          <a:p>
            <a:r>
              <a:rPr lang="en-US" dirty="0"/>
              <a:t>The more interesting graph here is the bottom graph where I am showing that as we increase the size of our sample set, what is the stability or width of the "correct" bar from the previous slide.</a:t>
            </a:r>
          </a:p>
          <a:p>
            <a:endParaRPr lang="en-US" dirty="0"/>
          </a:p>
          <a:p>
            <a:r>
              <a:rPr lang="en-US" dirty="0"/>
              <a:t>The point I want to make here is that in many of the tests we performed, the Yao graph was either as good as or sometimes better than the strict Gabriel graph, and in many cases the strict graph is much better than the relaxed version.</a:t>
            </a:r>
          </a:p>
          <a:p>
            <a:endParaRPr lang="en-US" dirty="0"/>
          </a:p>
          <a:p>
            <a:r>
              <a:rPr lang="en-US" dirty="0"/>
              <a:t>This is important because the last plot on performance should indicate to you that the strict beta skeletons are much slower to compute, and so if we can use the Yao graph to get similar fidelity while maintaining the speed of the relaxed beta skeleton, we may want to consider the Yao as a good alternative in practice. The one caveat is that it can sometimes be harder to tune the Yao graph parameters when compared to the beta skeletons when working in arbitrary dimensional spaces.</a:t>
            </a:r>
          </a:p>
        </p:txBody>
      </p:sp>
      <p:sp>
        <p:nvSpPr>
          <p:cNvPr id="4" name="Slide Number Placeholder 3"/>
          <p:cNvSpPr>
            <a:spLocks noGrp="1"/>
          </p:cNvSpPr>
          <p:nvPr>
            <p:ph type="sldNum" sz="quarter" idx="5"/>
          </p:nvPr>
        </p:nvSpPr>
        <p:spPr/>
        <p:txBody>
          <a:bodyPr/>
          <a:lstStyle/>
          <a:p>
            <a:fld id="{5C482972-E726-D742-AFF3-F6DE5AAF0653}" type="slidenum">
              <a:rPr lang="en-US" smtClean="0"/>
              <a:t>59</a:t>
            </a:fld>
            <a:endParaRPr lang="en-US"/>
          </a:p>
        </p:txBody>
      </p:sp>
    </p:spTree>
    <p:extLst>
      <p:ext uri="{BB962C8B-B14F-4D97-AF65-F5344CB8AC3E}">
        <p14:creationId xmlns:p14="http://schemas.microsoft.com/office/powerpoint/2010/main" val="1557763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I want to finish my talk discussing how we can potentially improve the approximation by considering alternative structural models for use in the topological decomposition which I will introduce shortly.</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Alright, so in summary, we walked through using topology to enhance the adaptive sampling pipeline, shown by the purple arrows here.</a:t>
            </a:r>
          </a:p>
          <a:p>
            <a:endParaRPr lang="en-US" dirty="0"/>
          </a:p>
          <a:p>
            <a:r>
              <a:rPr lang="en-US" dirty="0"/>
              <a:t>Then, we discussed this structured sensitivity analysis case and explored errors occurring in the extracted topology. This led us on this inner cycle with the modeling phase, and also several of the publications I listed at the outset were concerned with driving from analysis to decisions.</a:t>
            </a:r>
          </a:p>
          <a:p>
            <a:endParaRPr lang="en-US" dirty="0"/>
          </a:p>
          <a:p>
            <a:r>
              <a:rPr lang="en-US" dirty="0"/>
              <a:t>And lastly, we took the errors we learned from various analyses to augment and improve our structural model to create better, more accurate topological representations.</a:t>
            </a:r>
          </a:p>
          <a:p>
            <a:endParaRPr lang="en-US" dirty="0"/>
          </a:p>
          <a:p>
            <a:r>
              <a:rPr lang="en-US" dirty="0"/>
              <a:t>If I were to summarize the contributions into a condensed bullet-list, it would be something like this:</a:t>
            </a:r>
          </a:p>
          <a:p>
            <a:endParaRPr lang="en-US" dirty="0"/>
          </a:p>
          <a:p>
            <a:r>
              <a:rPr lang="en-US" dirty="0"/>
              <a:t>- I performed several repeatable and well-formulated studies for evaluating adaptive sampling methods where we looked at combinations of various scoring functions with various regression models.</a:t>
            </a:r>
          </a:p>
          <a:p>
            <a:r>
              <a:rPr lang="en-US" dirty="0"/>
              <a:t>- I developed this framework for performing structured sensitivity analysis which is still in the RAVEN tool and can be used by nuclear engineers.</a:t>
            </a:r>
          </a:p>
          <a:p>
            <a:r>
              <a:rPr lang="en-US" dirty="0"/>
              <a:t>- I highlighted problems that can arise with the approximation we are using for multidimensional topological extraction.</a:t>
            </a:r>
          </a:p>
          <a:p>
            <a:r>
              <a:rPr lang="en-US" dirty="0"/>
              <a:t>- I proposed a solution by extending the types of graphs we can use in practice.</a:t>
            </a:r>
          </a:p>
          <a:p>
            <a:r>
              <a:rPr lang="en-US" dirty="0"/>
              <a:t>- I made all of those graphs performant.</a:t>
            </a:r>
          </a:p>
          <a:p>
            <a:r>
              <a:rPr lang="en-US" dirty="0"/>
              <a:t>- Lastly, I gave a few different case studies that can be examples for future users to evaluate the efficacy of these and other graphs for their data. I believe that these cases highlight some best practices and some more things for future researchers to think about before blindly applying a particular graph to a new problem.</a:t>
            </a:r>
          </a:p>
          <a:p>
            <a:endParaRPr lang="en-US" dirty="0"/>
          </a:p>
          <a:p>
            <a:r>
              <a:rPr lang="en-US" dirty="0"/>
              <a:t>With that I want to conclude and thank you all for your time today.</a:t>
            </a:r>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63</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70</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71</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72</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91</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92</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93</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94</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Lastly, for good measure, here are a bunch of application-specific works I have been a part of where we focused less on novel techniques, but instead utilized best practices in analysis and visualization to publish a bunch of papers I am calling part of the "decision" phase, since here the main stories were typically how the nuclear engineers were able to use the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202398216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103</a:t>
            </a:fld>
            <a:endParaRPr lang="en-US"/>
          </a:p>
        </p:txBody>
      </p:sp>
    </p:spTree>
    <p:extLst>
      <p:ext uri="{BB962C8B-B14F-4D97-AF65-F5344CB8AC3E}">
        <p14:creationId xmlns:p14="http://schemas.microsoft.com/office/powerpoint/2010/main" val="184241184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104</a:t>
            </a:fld>
            <a:endParaRPr lang="en-US"/>
          </a:p>
        </p:txBody>
      </p:sp>
    </p:spTree>
    <p:extLst>
      <p:ext uri="{BB962C8B-B14F-4D97-AF65-F5344CB8AC3E}">
        <p14:creationId xmlns:p14="http://schemas.microsoft.com/office/powerpoint/2010/main" val="3759752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105</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told, while studying at the University of Utah, I have been a part of 17 peer-reviewed publications, 7 of which I am first author, an additional tech report and 3 more pending submissions.</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order to adapt methods from topology, we make a few assumptions on our data space namely: we consider the arbitray dimensional input space as a manifold, and the target outputs as smooth functions on that manifold space meaning anywhere on the manifold we can evaluate a target response value.</a:t>
            </a:r>
          </a:p>
          <a:p>
            <a:endParaRPr lang="en-US"/>
          </a:p>
          <a:p>
            <a:r>
              <a:rPr lang="en-US"/>
              <a:t>Specifically, we are going to consider a branch of differential topology called Morse theory to augment each of these three components: exploration, analysis, and synthesis.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1318746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101.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png"/><Relationship Id="rId9" Type="http://schemas.openxmlformats.org/officeDocument/2006/relationships/image" Target="../media/image13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notesSlide" Target="../notesSlides/notesSlide73.xml"/><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36.pn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4.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1.png"/><Relationship Id="rId7" Type="http://schemas.openxmlformats.org/officeDocument/2006/relationships/image" Target="../media/image58.png"/><Relationship Id="rId12"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78.png"/><Relationship Id="rId5" Type="http://schemas.openxmlformats.org/officeDocument/2006/relationships/image" Target="../media/image43.png"/><Relationship Id="rId10" Type="http://schemas.openxmlformats.org/officeDocument/2006/relationships/image" Target="../media/image70.png"/><Relationship Id="rId4" Type="http://schemas.openxmlformats.org/officeDocument/2006/relationships/image" Target="../media/image42.png"/><Relationship Id="rId9"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73.png"/><Relationship Id="rId7" Type="http://schemas.openxmlformats.org/officeDocument/2006/relationships/image" Target="../media/image94.png"/><Relationship Id="rId2" Type="http://schemas.openxmlformats.org/officeDocument/2006/relationships/notesSlide" Target="../notesSlides/notesSlide68.xml"/><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png"/><Relationship Id="rId3" Type="http://schemas.openxmlformats.org/officeDocument/2006/relationships/image" Target="../media/image96.png"/><Relationship Id="rId7" Type="http://schemas.openxmlformats.org/officeDocument/2006/relationships/image" Target="../media/image98.png"/><Relationship Id="rId12" Type="http://schemas.openxmlformats.org/officeDocument/2006/relationships/image" Target="../media/image103.png"/><Relationship Id="rId2" Type="http://schemas.openxmlformats.org/officeDocument/2006/relationships/notesSlide" Target="../notesSlides/notesSlide69.xml"/><Relationship Id="rId1" Type="http://schemas.openxmlformats.org/officeDocument/2006/relationships/slideLayout" Target="../slideLayouts/slideLayout7.xml"/><Relationship Id="rId6" Type="http://schemas.openxmlformats.org/officeDocument/2006/relationships/image" Target="../media/image91.png"/><Relationship Id="rId11" Type="http://schemas.openxmlformats.org/officeDocument/2006/relationships/image" Target="../media/image102.png"/><Relationship Id="rId5" Type="http://schemas.openxmlformats.org/officeDocument/2006/relationships/image" Target="../media/image95.png"/><Relationship Id="rId15" Type="http://schemas.openxmlformats.org/officeDocument/2006/relationships/image" Target="../media/image106.png"/><Relationship Id="rId10" Type="http://schemas.openxmlformats.org/officeDocument/2006/relationships/image" Target="../media/image101.png"/><Relationship Id="rId4" Type="http://schemas.openxmlformats.org/officeDocument/2006/relationships/image" Target="../media/image97.png"/><Relationship Id="rId9" Type="http://schemas.openxmlformats.org/officeDocument/2006/relationships/image" Target="../media/image100.png"/><Relationship Id="rId14" Type="http://schemas.openxmlformats.org/officeDocument/2006/relationships/image" Target="../media/image105.png"/></Relationships>
</file>

<file path=ppt/slides/_rels/slide9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70.xml"/><Relationship Id="rId1" Type="http://schemas.openxmlformats.org/officeDocument/2006/relationships/slideLayout" Target="../slideLayouts/slideLayout1.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4"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Terminology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10</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100</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101</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443031"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753196"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443031"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753196"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753196"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443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443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753196"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102</a:t>
            </a:fld>
            <a:endParaRPr lang="en-US"/>
          </a:p>
        </p:txBody>
      </p:sp>
    </p:spTree>
    <p:extLst>
      <p:ext uri="{BB962C8B-B14F-4D97-AF65-F5344CB8AC3E}">
        <p14:creationId xmlns:p14="http://schemas.microsoft.com/office/powerpoint/2010/main" val="23524577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103</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240398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104</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90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105</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Branches of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11</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12</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4"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13</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up)">
                                      <p:cBhvr>
                                        <p:cTn id="14" dur="500"/>
                                        <p:tgtEl>
                                          <p:spTgt spid="3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up)">
                                      <p:cBhvr>
                                        <p:cTn id="20" dur="500"/>
                                        <p:tgtEl>
                                          <p:spTgt spid="3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par>
                                <p:cTn id="30" presetID="22" presetClass="entr" presetSubtype="1"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up)">
                                      <p:cBhvr>
                                        <p:cTn id="44" dur="500"/>
                                        <p:tgtEl>
                                          <p:spTgt spid="36"/>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4"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14</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15</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3"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4"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16</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a:t>Definition of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marL="457200" lvl="2" indent="-457200"/>
            <a:r>
              <a:rPr lang="en-US" dirty="0"/>
              <a:t>Topology-based scoring</a:t>
            </a:r>
          </a:p>
          <a:p>
            <a:pPr marL="457200" lvl="2" indent="-457200"/>
            <a:r>
              <a:rPr lang="en-US" dirty="0"/>
              <a:t>Limit surface sampling</a:t>
            </a:r>
          </a:p>
          <a:p>
            <a:pPr marL="457200" lvl="2" indent="-457200"/>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18</a:t>
            </a:fld>
            <a:endParaRPr lang="en-US"/>
          </a:p>
        </p:txBody>
      </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dirty="0"/>
              <a:t>Sampling Contributions</a:t>
            </a:r>
          </a:p>
        </p:txBody>
      </p:sp>
      <p:pic>
        <p:nvPicPr>
          <p:cNvPr id="11" name="Picture 10">
            <a:extLst>
              <a:ext uri="{FF2B5EF4-FFF2-40B4-BE49-F238E27FC236}">
                <a16:creationId xmlns:a16="http://schemas.microsoft.com/office/drawing/2014/main" id="{40D59920-C8AE-45FB-A858-36E2182CACE1}"/>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2" name="Rectangle 11">
            <a:extLst>
              <a:ext uri="{FF2B5EF4-FFF2-40B4-BE49-F238E27FC236}">
                <a16:creationId xmlns:a16="http://schemas.microsoft.com/office/drawing/2014/main" id="{67745DC9-9C2D-4066-8F89-2C63F5BAAC1B}"/>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Autofit/>
          </a:bodyPr>
          <a:lstStyle/>
          <a:p>
            <a:r>
              <a:rPr lang="en-US" sz="3600" dirty="0"/>
              <a:t>Challenges in Sampling Experimental Spaces</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19</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330986" y="3159820"/>
            <a:ext cx="42062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Sampling/Active Learning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5440966" y="4469427"/>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3695176" y="4089470"/>
            <a:ext cx="361852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Validation</a:t>
            </a:r>
          </a:p>
          <a:p>
            <a:pPr marL="285750" indent="-285750">
              <a:buFont typeface="Arial" panose="020B0604020202020204" pitchFamily="34" charset="0"/>
              <a:buChar char="•"/>
            </a:pPr>
            <a:r>
              <a:rPr lang="en-US" dirty="0"/>
              <a:t>Visualization</a:t>
            </a:r>
          </a:p>
        </p:txBody>
      </p:sp>
      <p:sp>
        <p:nvSpPr>
          <p:cNvPr id="13" name="Rectangle 12">
            <a:extLst>
              <a:ext uri="{FF2B5EF4-FFF2-40B4-BE49-F238E27FC236}">
                <a16:creationId xmlns:a16="http://schemas.microsoft.com/office/drawing/2014/main" id="{BB52DDD7-6FFA-4C89-AF5B-62086E019ED3}"/>
              </a:ext>
            </a:extLst>
          </p:cNvPr>
          <p:cNvSpPr/>
          <p:nvPr/>
        </p:nvSpPr>
        <p:spPr>
          <a:xfrm>
            <a:off x="2329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1000" fill="hold"/>
                                        <p:tgtEl>
                                          <p:spTgt spid="13"/>
                                        </p:tgtEl>
                                        <p:attrNameLst>
                                          <p:attrName>ppt_x</p:attrName>
                                          <p:attrName>ppt_y</p:attrName>
                                        </p:attrNameLst>
                                      </p:cBhvr>
                                      <p:rCtr x="0" y="24722"/>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9" presetClass="emph" presetSubtype="0" grpId="1" nodeType="withEffect">
                                  <p:stCondLst>
                                    <p:cond delay="0"/>
                                  </p:stCondLst>
                                  <p:childTnLst>
                                    <p:set>
                                      <p:cBhvr>
                                        <p:cTn id="21" dur="indefinite"/>
                                        <p:tgtEl>
                                          <p:spTgt spid="15"/>
                                        </p:tgtEl>
                                        <p:attrNameLst>
                                          <p:attrName>style.opacity</p:attrName>
                                        </p:attrNameLst>
                                      </p:cBhvr>
                                      <p:to>
                                        <p:strVal val="0.5"/>
                                      </p:to>
                                    </p:set>
                                    <p:animEffect filter="image" prLst="opacity: 0.5">
                                      <p:cBhvr rctx="IE">
                                        <p:cTn id="22" dur="indefinite"/>
                                        <p:tgtEl>
                                          <p:spTgt spid="15"/>
                                        </p:tgtEl>
                                      </p:cBhvr>
                                    </p:animEffect>
                                  </p:childTnLst>
                                </p:cTn>
                              </p:par>
                              <p:par>
                                <p:cTn id="23" presetID="10" presetClass="exit" presetSubtype="0" fill="hold" grpId="1"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9" presetClass="emph" presetSubtype="0" grpId="1" nodeType="withEffect">
                                  <p:stCondLst>
                                    <p:cond delay="0"/>
                                  </p:stCondLst>
                                  <p:childTnLst>
                                    <p:set>
                                      <p:cBhvr>
                                        <p:cTn id="36" dur="indefinite"/>
                                        <p:tgtEl>
                                          <p:spTgt spid="16"/>
                                        </p:tgtEl>
                                        <p:attrNameLst>
                                          <p:attrName>style.opacity</p:attrName>
                                        </p:attrNameLst>
                                      </p:cBhvr>
                                      <p:to>
                                        <p:strVal val="0.5"/>
                                      </p:to>
                                    </p:set>
                                    <p:animEffect filter="image" prLst="opacity: 0.5">
                                      <p:cBhvr rctx="IE">
                                        <p:cTn id="37" dur="indefinite"/>
                                        <p:tgtEl>
                                          <p:spTgt spid="16"/>
                                        </p:tgtEl>
                                      </p:cBhvr>
                                    </p:animEffect>
                                  </p:childTnLst>
                                </p:cTn>
                              </p:par>
                              <p:par>
                                <p:cTn id="38" presetID="10" presetClass="exit" presetSubtype="0" fill="hold" grpId="1" nodeType="withEffect">
                                  <p:stCondLst>
                                    <p:cond delay="0"/>
                                  </p:stCondLst>
                                  <p:childTnLst>
                                    <p:animEffect transition="out" filter="fad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6" grpId="0" animBg="1"/>
      <p:bldP spid="16" grpId="1" animBg="1"/>
      <p:bldP spid="29" grpId="0"/>
      <p:bldP spid="29" grpId="1"/>
      <p:bldP spid="30" grpId="0"/>
      <p:bldP spid="30" grpId="1"/>
      <p:bldP spid="31" grpId="0"/>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20</a:t>
            </a:fld>
            <a:endParaRPr lang="en-US"/>
          </a:p>
        </p:txBody>
      </p:sp>
      <p:pic>
        <p:nvPicPr>
          <p:cNvPr id="10" name="Picture 9">
            <a:extLst>
              <a:ext uri="{FF2B5EF4-FFF2-40B4-BE49-F238E27FC236}">
                <a16:creationId xmlns:a16="http://schemas.microsoft.com/office/drawing/2014/main" id="{06B92729-B0C2-47F3-B30D-955FD9CDCDE2}"/>
              </a:ext>
            </a:extLst>
          </p:cNvPr>
          <p:cNvPicPr>
            <a:picLocks noChangeAspect="1"/>
          </p:cNvPicPr>
          <p:nvPr/>
        </p:nvPicPr>
        <p:blipFill>
          <a:blip r:embed="rId12"/>
          <a:stretch>
            <a:fillRect/>
          </a:stretch>
        </p:blipFill>
        <p:spPr>
          <a:xfrm>
            <a:off x="363503" y="1219575"/>
            <a:ext cx="217931" cy="217931"/>
          </a:xfrm>
          <a:prstGeom prst="rect">
            <a:avLst/>
          </a:prstGeom>
        </p:spPr>
      </p:pic>
      <p:pic>
        <p:nvPicPr>
          <p:cNvPr id="12" name="Picture 11">
            <a:extLst>
              <a:ext uri="{FF2B5EF4-FFF2-40B4-BE49-F238E27FC236}">
                <a16:creationId xmlns:a16="http://schemas.microsoft.com/office/drawing/2014/main" id="{396AB555-FE77-4D73-9457-A3EC32EB644B}"/>
              </a:ext>
            </a:extLst>
          </p:cNvPr>
          <p:cNvPicPr>
            <a:picLocks noChangeAspect="1"/>
          </p:cNvPicPr>
          <p:nvPr/>
        </p:nvPicPr>
        <p:blipFill>
          <a:blip r:embed="rId13"/>
          <a:stretch>
            <a:fillRect/>
          </a:stretch>
        </p:blipFill>
        <p:spPr>
          <a:xfrm>
            <a:off x="328516" y="889162"/>
            <a:ext cx="287905" cy="345484"/>
          </a:xfrm>
          <a:prstGeom prst="rect">
            <a:avLst/>
          </a:prstGeom>
        </p:spPr>
      </p:pic>
      <p:sp>
        <p:nvSpPr>
          <p:cNvPr id="13" name="TextBox 12">
            <a:extLst>
              <a:ext uri="{FF2B5EF4-FFF2-40B4-BE49-F238E27FC236}">
                <a16:creationId xmlns:a16="http://schemas.microsoft.com/office/drawing/2014/main" id="{417886CC-AE5E-47BF-AD1D-CB8629CE752A}"/>
              </a:ext>
            </a:extLst>
          </p:cNvPr>
          <p:cNvSpPr txBox="1"/>
          <p:nvPr/>
        </p:nvSpPr>
        <p:spPr>
          <a:xfrm>
            <a:off x="640080" y="858534"/>
            <a:ext cx="3882730" cy="646331"/>
          </a:xfrm>
          <a:prstGeom prst="rect">
            <a:avLst/>
          </a:prstGeom>
          <a:noFill/>
        </p:spPr>
        <p:txBody>
          <a:bodyPr wrap="none" rtlCol="0">
            <a:spAutoFit/>
          </a:bodyPr>
          <a:lstStyle/>
          <a:p>
            <a:r>
              <a:rPr lang="en-US" dirty="0"/>
              <a:t>Training Point (Ground Truth Available)</a:t>
            </a:r>
          </a:p>
          <a:p>
            <a:r>
              <a:rPr lang="en-US" dirty="0"/>
              <a:t>Candidate Point</a:t>
            </a:r>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21</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22</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24</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25</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26</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pic>
        <p:nvPicPr>
          <p:cNvPr id="2" name="Picture 1">
            <a:extLst>
              <a:ext uri="{FF2B5EF4-FFF2-40B4-BE49-F238E27FC236}">
                <a16:creationId xmlns:a16="http://schemas.microsoft.com/office/drawing/2014/main" id="{F058D1CA-E64D-4B49-9C6F-2C20AFCBBDD6}"/>
              </a:ext>
            </a:extLst>
          </p:cNvPr>
          <p:cNvPicPr>
            <a:picLocks noChangeAspect="1"/>
          </p:cNvPicPr>
          <p:nvPr/>
        </p:nvPicPr>
        <p:blipFill>
          <a:blip r:embed="rId11"/>
          <a:stretch>
            <a:fillRect/>
          </a:stretch>
        </p:blipFill>
        <p:spPr>
          <a:xfrm>
            <a:off x="239491" y="824663"/>
            <a:ext cx="180975" cy="152400"/>
          </a:xfrm>
          <a:prstGeom prst="rect">
            <a:avLst/>
          </a:prstGeom>
        </p:spPr>
      </p:pic>
      <p:pic>
        <p:nvPicPr>
          <p:cNvPr id="12" name="Picture 11">
            <a:extLst>
              <a:ext uri="{FF2B5EF4-FFF2-40B4-BE49-F238E27FC236}">
                <a16:creationId xmlns:a16="http://schemas.microsoft.com/office/drawing/2014/main" id="{98F266D5-E38A-41BC-AF4E-EDE5B689E8B6}"/>
              </a:ext>
            </a:extLst>
          </p:cNvPr>
          <p:cNvPicPr>
            <a:picLocks noChangeAspect="1"/>
          </p:cNvPicPr>
          <p:nvPr/>
        </p:nvPicPr>
        <p:blipFill>
          <a:blip r:embed="rId12"/>
          <a:stretch>
            <a:fillRect/>
          </a:stretch>
        </p:blipFill>
        <p:spPr>
          <a:xfrm>
            <a:off x="287116" y="1147820"/>
            <a:ext cx="85725" cy="85725"/>
          </a:xfrm>
          <a:prstGeom prst="rect">
            <a:avLst/>
          </a:prstGeom>
        </p:spPr>
      </p:pic>
      <p:sp>
        <p:nvSpPr>
          <p:cNvPr id="13" name="TextBox 12">
            <a:extLst>
              <a:ext uri="{FF2B5EF4-FFF2-40B4-BE49-F238E27FC236}">
                <a16:creationId xmlns:a16="http://schemas.microsoft.com/office/drawing/2014/main" id="{177935EB-94AB-4734-97D8-258C9BEFD536}"/>
              </a:ext>
            </a:extLst>
          </p:cNvPr>
          <p:cNvSpPr txBox="1"/>
          <p:nvPr/>
        </p:nvSpPr>
        <p:spPr>
          <a:xfrm>
            <a:off x="420466" y="705905"/>
            <a:ext cx="2959593" cy="369332"/>
          </a:xfrm>
          <a:prstGeom prst="rect">
            <a:avLst/>
          </a:prstGeom>
          <a:noFill/>
        </p:spPr>
        <p:txBody>
          <a:bodyPr wrap="none" rtlCol="0">
            <a:spAutoFit/>
          </a:bodyPr>
          <a:lstStyle/>
          <a:p>
            <a:r>
              <a:rPr lang="en-US" dirty="0"/>
              <a:t>Training Point (Ground Truth)</a:t>
            </a:r>
          </a:p>
        </p:txBody>
      </p:sp>
      <p:sp>
        <p:nvSpPr>
          <p:cNvPr id="26" name="TextBox 25">
            <a:extLst>
              <a:ext uri="{FF2B5EF4-FFF2-40B4-BE49-F238E27FC236}">
                <a16:creationId xmlns:a16="http://schemas.microsoft.com/office/drawing/2014/main" id="{90222D90-27C9-47CE-9938-6B53E2716A73}"/>
              </a:ext>
            </a:extLst>
          </p:cNvPr>
          <p:cNvSpPr txBox="1"/>
          <p:nvPr/>
        </p:nvSpPr>
        <p:spPr>
          <a:xfrm>
            <a:off x="420465" y="1026702"/>
            <a:ext cx="2077877" cy="369332"/>
          </a:xfrm>
          <a:prstGeom prst="rect">
            <a:avLst/>
          </a:prstGeom>
          <a:noFill/>
        </p:spPr>
        <p:txBody>
          <a:bodyPr wrap="none" rtlCol="0">
            <a:spAutoFit/>
          </a:bodyPr>
          <a:lstStyle/>
          <a:p>
            <a:r>
              <a:rPr lang="en-US" dirty="0"/>
              <a:t>Selected Candidate</a:t>
            </a:r>
          </a:p>
        </p:txBody>
      </p:sp>
      <p:sp>
        <p:nvSpPr>
          <p:cNvPr id="27" name="TextBox 26">
            <a:extLst>
              <a:ext uri="{FF2B5EF4-FFF2-40B4-BE49-F238E27FC236}">
                <a16:creationId xmlns:a16="http://schemas.microsoft.com/office/drawing/2014/main" id="{03BFCBF2-B7B6-4487-B2DF-12121ECD195E}"/>
              </a:ext>
            </a:extLst>
          </p:cNvPr>
          <p:cNvSpPr txBox="1"/>
          <p:nvPr/>
        </p:nvSpPr>
        <p:spPr>
          <a:xfrm>
            <a:off x="420464" y="1029206"/>
            <a:ext cx="2268698" cy="369332"/>
          </a:xfrm>
          <a:prstGeom prst="rect">
            <a:avLst/>
          </a:prstGeom>
          <a:solidFill>
            <a:schemeClr val="bg1"/>
          </a:solidFill>
        </p:spPr>
        <p:txBody>
          <a:bodyPr wrap="none" rtlCol="0">
            <a:spAutoFit/>
          </a:bodyPr>
          <a:lstStyle/>
          <a:p>
            <a:r>
              <a:rPr lang="en-US" dirty="0"/>
              <a:t>Limit Surface Sample</a:t>
            </a:r>
          </a:p>
        </p:txBody>
      </p:sp>
      <p:pic>
        <p:nvPicPr>
          <p:cNvPr id="14" name="Picture 13">
            <a:extLst>
              <a:ext uri="{FF2B5EF4-FFF2-40B4-BE49-F238E27FC236}">
                <a16:creationId xmlns:a16="http://schemas.microsoft.com/office/drawing/2014/main" id="{3B90A174-4C15-4674-B43D-41A31C2DF324}"/>
              </a:ext>
            </a:extLst>
          </p:cNvPr>
          <p:cNvPicPr>
            <a:picLocks noChangeAspect="1"/>
          </p:cNvPicPr>
          <p:nvPr/>
        </p:nvPicPr>
        <p:blipFill>
          <a:blip r:embed="rId13"/>
          <a:stretch>
            <a:fillRect/>
          </a:stretch>
        </p:blipFill>
        <p:spPr>
          <a:xfrm>
            <a:off x="280795" y="1147820"/>
            <a:ext cx="85725" cy="85725"/>
          </a:xfrm>
          <a:prstGeom prst="rect">
            <a:avLst/>
          </a:prstGeom>
        </p:spPr>
      </p:pic>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xit" presetSubtype="0" fill="hold" grpId="0" nodeType="withEffect">
                                  <p:stCondLst>
                                    <p:cond delay="0"/>
                                  </p:stCondLst>
                                  <p:childTnLst>
                                    <p:animEffect transition="out" filter="fade">
                                      <p:cBhvr>
                                        <p:cTn id="21" dur="500"/>
                                        <p:tgtEl>
                                          <p:spTgt spid="13"/>
                                        </p:tgtEl>
                                      </p:cBhvr>
                                    </p:animEffect>
                                    <p:set>
                                      <p:cBhvr>
                                        <p:cTn id="22" dur="1" fill="hold">
                                          <p:stCondLst>
                                            <p:cond delay="499"/>
                                          </p:stCondLst>
                                        </p:cTn>
                                        <p:tgtEl>
                                          <p:spTgt spid="13"/>
                                        </p:tgtEl>
                                        <p:attrNameLst>
                                          <p:attrName>style.visibility</p:attrName>
                                        </p:attrNameLst>
                                      </p:cBhvr>
                                      <p:to>
                                        <p:strVal val="hidden"/>
                                      </p:to>
                                    </p:set>
                                  </p:childTnLst>
                                </p:cTn>
                              </p:par>
                              <p:par>
                                <p:cTn id="23" presetID="10" presetClass="exit" presetSubtype="0" fill="hold" nodeType="with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13" grpId="0"/>
      <p:bldP spid="2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9144000" cy="1162048"/>
          </a:xfrm>
        </p:spPr>
        <p:txBody>
          <a:bodyPr>
            <a:normAutofit fontScale="85000" lnSpcReduction="10000"/>
          </a:bodyPr>
          <a:lstStyle/>
          <a:p>
            <a:pPr marL="342900" lvl="2" indent="-342900"/>
            <a:r>
              <a:rPr lang="en-US" dirty="0"/>
              <a:t>Structured sensitivity analysis</a:t>
            </a:r>
          </a:p>
          <a:p>
            <a:pPr marL="342900" lvl="2" indent="-342900"/>
            <a:r>
              <a:rPr lang="en-US" dirty="0"/>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27</a:t>
            </a:fld>
            <a:endParaRPr lang="en-US"/>
          </a:p>
        </p:txBody>
      </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Analysis Contributions</a:t>
            </a:r>
          </a:p>
        </p:txBody>
      </p:sp>
      <p:pic>
        <p:nvPicPr>
          <p:cNvPr id="18" name="Picture 17">
            <a:extLst>
              <a:ext uri="{FF2B5EF4-FFF2-40B4-BE49-F238E27FC236}">
                <a16:creationId xmlns:a16="http://schemas.microsoft.com/office/drawing/2014/main" id="{EDD4F350-05BA-4BB1-848C-759CBA1D338A}"/>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1B6901FC-153F-4B39-BAAF-89CA651C22EE}"/>
              </a:ext>
            </a:extLst>
          </p:cNvPr>
          <p:cNvSpPr/>
          <p:nvPr/>
        </p:nvSpPr>
        <p:spPr>
          <a:xfrm>
            <a:off x="123892" y="1866899"/>
            <a:ext cx="8896215" cy="4987413"/>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28</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29</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3427A67-7E2F-4F8F-BB2B-F21AF1C37F5B}"/>
              </a:ext>
            </a:extLst>
          </p:cNvPr>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10757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3" grpId="0" animBg="1"/>
      <p:bldP spid="22" grpId="0" animBg="1"/>
      <p:bldP spid="23" grpId="0" animBg="1"/>
      <p:bldP spid="24" grpId="0" animBg="1"/>
      <p:bldP spid="25" grpId="0" animBg="1"/>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6BF8530-B6DD-42C4-845D-23A787028575}"/>
              </a:ext>
            </a:extLst>
          </p:cNvPr>
          <p:cNvPicPr>
            <a:picLocks noChangeAspect="1"/>
          </p:cNvPicPr>
          <p:nvPr/>
        </p:nvPicPr>
        <p:blipFill>
          <a:blip r:embed="rId3"/>
          <a:stretch>
            <a:fillRect/>
          </a:stretch>
        </p:blipFill>
        <p:spPr>
          <a:xfrm>
            <a:off x="2326639" y="3908506"/>
            <a:ext cx="4541819" cy="2966284"/>
          </a:xfrm>
          <a:prstGeom prst="rect">
            <a:avLst/>
          </a:prstGeom>
        </p:spPr>
      </p:pic>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30</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3" name="Arrow: Bent 2">
            <a:extLst>
              <a:ext uri="{FF2B5EF4-FFF2-40B4-BE49-F238E27FC236}">
                <a16:creationId xmlns:a16="http://schemas.microsoft.com/office/drawing/2014/main" id="{E54A26AA-9B17-4612-AE58-CD924697CCC5}"/>
              </a:ext>
            </a:extLst>
          </p:cNvPr>
          <p:cNvSpPr/>
          <p:nvPr/>
        </p:nvSpPr>
        <p:spPr>
          <a:xfrm>
            <a:off x="3541882" y="5298075"/>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4011560" y="5788554"/>
            <a:ext cx="1728965" cy="260554"/>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7" grpId="0" animBg="1"/>
      <p:bldP spid="19" grpId="0" animBg="1"/>
      <p:bldP spid="3"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31</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32</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33</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34</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35</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pic>
        <p:nvPicPr>
          <p:cNvPr id="12" name="Picture 11">
            <a:extLst>
              <a:ext uri="{FF2B5EF4-FFF2-40B4-BE49-F238E27FC236}">
                <a16:creationId xmlns:a16="http://schemas.microsoft.com/office/drawing/2014/main" id="{DAD90673-BC66-45EA-B5A4-59B96D29D1D5}"/>
              </a:ext>
            </a:extLst>
          </p:cNvPr>
          <p:cNvPicPr>
            <a:picLocks noChangeAspect="1"/>
          </p:cNvPicPr>
          <p:nvPr/>
        </p:nvPicPr>
        <p:blipFill>
          <a:blip r:embed="rId3"/>
          <a:stretch>
            <a:fillRect/>
          </a:stretch>
        </p:blipFill>
        <p:spPr>
          <a:xfrm>
            <a:off x="2477714" y="2837112"/>
            <a:ext cx="4541819" cy="2966284"/>
          </a:xfrm>
          <a:prstGeom prst="rect">
            <a:avLst/>
          </a:prstGeom>
        </p:spPr>
      </p:pic>
      <p:sp>
        <p:nvSpPr>
          <p:cNvPr id="13" name="Arrow: Bent 12">
            <a:extLst>
              <a:ext uri="{FF2B5EF4-FFF2-40B4-BE49-F238E27FC236}">
                <a16:creationId xmlns:a16="http://schemas.microsoft.com/office/drawing/2014/main" id="{5D524412-2316-4069-8571-4609ED665860}"/>
              </a:ext>
            </a:extLst>
          </p:cNvPr>
          <p:cNvSpPr/>
          <p:nvPr/>
        </p:nvSpPr>
        <p:spPr>
          <a:xfrm>
            <a:off x="3692957" y="4226681"/>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54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3434316" y="704850"/>
            <a:ext cx="5709684" cy="6153149"/>
          </a:xfrm>
        </p:spPr>
        <p:txBody>
          <a:bodyPr>
            <a:normAutofit/>
          </a:bodyPr>
          <a:lstStyle/>
          <a:p>
            <a:pPr marL="457200" lvl="2" indent="-457200"/>
            <a:r>
              <a:rPr lang="en-US" dirty="0"/>
              <a:t>Considering alternative graphs</a:t>
            </a:r>
          </a:p>
          <a:p>
            <a:pPr marL="457200" lvl="2" indent="-457200"/>
            <a:r>
              <a:rPr lang="en-US" dirty="0"/>
              <a:t>GPU framework</a:t>
            </a:r>
          </a:p>
          <a:p>
            <a:pPr marL="457200" lvl="2" indent="-457200"/>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36</a:t>
            </a:fld>
            <a:endParaRPr lang="en-US"/>
          </a:p>
        </p:txBody>
      </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Model Contributions</a:t>
            </a:r>
          </a:p>
        </p:txBody>
      </p:sp>
      <p:pic>
        <p:nvPicPr>
          <p:cNvPr id="18" name="Picture 17">
            <a:extLst>
              <a:ext uri="{FF2B5EF4-FFF2-40B4-BE49-F238E27FC236}">
                <a16:creationId xmlns:a16="http://schemas.microsoft.com/office/drawing/2014/main" id="{C8D8AD15-AF66-4D9E-96AD-58AFD2846EC2}"/>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70B15943-4ACB-4EA4-9867-70AC6CA1E70B}"/>
              </a:ext>
            </a:extLst>
          </p:cNvPr>
          <p:cNvSpPr/>
          <p:nvPr/>
        </p:nvSpPr>
        <p:spPr>
          <a:xfrm>
            <a:off x="201646" y="2003723"/>
            <a:ext cx="8740708" cy="4805216"/>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37</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4F81BD"/>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rgbClr val="4F81BD"/>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2" end="2"/>
                                            </p:txEl>
                                          </p:spTgt>
                                        </p:tgtEl>
                                        <p:attrNameLst>
                                          <p:attrName>style.visibility</p:attrName>
                                        </p:attrNameLst>
                                      </p:cBhvr>
                                      <p:to>
                                        <p:strVal val="visible"/>
                                      </p:to>
                                    </p:set>
                                    <p:animEffect transition="in" filter="fade">
                                      <p:cBhvr>
                                        <p:cTn id="63"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4655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38</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29601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39</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Sampling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0854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40</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5" end="5"/>
                                            </p:txEl>
                                          </p:spTgt>
                                        </p:tgtEl>
                                        <p:attrNameLst>
                                          <p:attrName>style.visibility</p:attrName>
                                        </p:attrNameLst>
                                      </p:cBhvr>
                                      <p:to>
                                        <p:strVal val="visible"/>
                                      </p:to>
                                    </p:set>
                                    <p:animEffect transition="in" filter="fade">
                                      <p:cBhvr>
                                        <p:cTn id="19" dur="1000"/>
                                        <p:tgtEl>
                                          <p:spTgt spid="26">
                                            <p:txEl>
                                              <p:pRg st="5" end="5"/>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8241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41</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105739"/>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42</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512004"/>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43</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4782848"/>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44</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1" end="1"/>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2" end="2"/>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3" end="3"/>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4" end="4"/>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5" end="5"/>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7" end="7"/>
                                            </p:txEl>
                                          </p:spTgt>
                                        </p:tgtEl>
                                        <p:attrNameLst>
                                          <p:attrName>style.visibility</p:attrName>
                                        </p:attrNameLst>
                                      </p:cBhvr>
                                      <p:to>
                                        <p:strVal val="visible"/>
                                      </p:to>
                                    </p:set>
                                    <p:animEffect transition="in" filter="fade">
                                      <p:cBhvr>
                                        <p:cTn id="19" dur="500"/>
                                        <p:tgtEl>
                                          <p:spTgt spid="26">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8" end="8"/>
                                            </p:txEl>
                                          </p:spTgt>
                                        </p:tgtEl>
                                        <p:attrNameLst>
                                          <p:attrName>style.visibility</p:attrName>
                                        </p:attrNameLst>
                                      </p:cBhvr>
                                      <p:to>
                                        <p:strVal val="visible"/>
                                      </p:to>
                                    </p:set>
                                    <p:animEffect transition="in" filter="fade">
                                      <p:cBhvr>
                                        <p:cTn id="24"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199938"/>
            <a:ext cx="8264275" cy="7706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090687"/>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6468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a:spcBef>
                <a:spcPct val="20000"/>
              </a:spcBef>
              <a:defRPr/>
            </a:pPr>
            <a:r>
              <a:rPr lang="en-US" sz="2000" dirty="0">
                <a:latin typeface="Courier New" panose="02070309020205020404" pitchFamily="49" charset="0"/>
                <a:cs typeface="Courier New" panose="02070309020205020404" pitchFamily="49" charset="0"/>
              </a:rPr>
              <a:t>For p in points:</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(p, k)</a:t>
            </a:r>
          </a:p>
          <a:p>
            <a:pPr>
              <a:spcBef>
                <a:spcPct val="20000"/>
              </a:spcBef>
              <a:defRPr/>
            </a:pPr>
            <a:r>
              <a:rPr lang="en-US" sz="2000" dirty="0">
                <a:latin typeface="Courier New" panose="02070309020205020404" pitchFamily="49" charset="0"/>
                <a:cs typeface="Courier New" panose="02070309020205020404" pitchFamily="49" charset="0"/>
              </a:rPr>
              <a:t>	For q in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(q, k)</a:t>
            </a:r>
          </a:p>
          <a:p>
            <a:pPr lvl="2">
              <a:spcBef>
                <a:spcPct val="20000"/>
              </a:spcBef>
              <a:defRPr/>
            </a:pPr>
            <a:r>
              <a:rPr lang="en-US" sz="2000" dirty="0">
                <a:latin typeface="Courier New" panose="02070309020205020404" pitchFamily="49" charset="0"/>
                <a:cs typeface="Courier New" panose="02070309020205020404" pitchFamily="49" charset="0"/>
              </a:rPr>
              <a:t>if not </a:t>
            </a:r>
            <a:r>
              <a:rPr lang="en-US" sz="2000" dirty="0" err="1">
                <a:latin typeface="Courier New" panose="02070309020205020404" pitchFamily="49" charset="0"/>
                <a:cs typeface="Courier New" panose="02070309020205020404" pitchFamily="49" charset="0"/>
              </a:rPr>
              <a:t>is_valid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pq</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a:t>
            </a:r>
          </a:p>
          <a:p>
            <a:pPr lvl="3">
              <a:spcBef>
                <a:spcPct val="20000"/>
              </a:spcBef>
              <a:defRPr/>
            </a:pPr>
            <a:r>
              <a:rPr lang="en-US" sz="2000" dirty="0">
                <a:latin typeface="Courier New" panose="02070309020205020404" pitchFamily="49" charset="0"/>
                <a:cs typeface="Courier New" panose="02070309020205020404" pitchFamily="49"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45</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46</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47</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48</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Analysis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50605"/>
            <a:ext cx="9080411" cy="545125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50</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51</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44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661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708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657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590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5217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5148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391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398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fade">
                                      <p:cBhvr>
                                        <p:cTn id="52" dur="500"/>
                                        <p:tgtEl>
                                          <p:spTgt spid="7">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4" end="14"/>
                                            </p:txEl>
                                          </p:spTgt>
                                        </p:tgtEl>
                                        <p:attrNameLst>
                                          <p:attrName>style.visibility</p:attrName>
                                        </p:attrNameLst>
                                      </p:cBhvr>
                                      <p:to>
                                        <p:strVal val="visible"/>
                                      </p:to>
                                    </p:set>
                                    <p:animEffect transition="in" filter="fade">
                                      <p:cBhvr>
                                        <p:cTn id="57" dur="500"/>
                                        <p:tgtEl>
                                          <p:spTgt spid="7">
                                            <p:txEl>
                                              <p:pRg st="14" end="14"/>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500"/>
                                        <p:tgtEl>
                                          <p:spTgt spid="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500"/>
                                        <p:tgtEl>
                                          <p:spTgt spid="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500"/>
                                        <p:tgtEl>
                                          <p:spTgt spid="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1" nodeType="clickEffect">
                                  <p:stCondLst>
                                    <p:cond delay="0"/>
                                  </p:stCondLst>
                                  <p:childTnLst>
                                    <p:animMotion origin="layout" path="M 1.11111E-6 3.33333E-6 L 0.04358 0.01805 " pathEditMode="relative" rAng="0" ptsTypes="AA">
                                      <p:cBhvr>
                                        <p:cTn id="87" dur="750" fill="hold"/>
                                        <p:tgtEl>
                                          <p:spTgt spid="93"/>
                                        </p:tgtEl>
                                        <p:attrNameLst>
                                          <p:attrName>ppt_x</p:attrName>
                                          <p:attrName>ppt_y</p:attrName>
                                        </p:attrNameLst>
                                      </p:cBhvr>
                                      <p:rCtr x="2170" y="903"/>
                                    </p:animMotion>
                                  </p:childTnLst>
                                </p:cTn>
                              </p:par>
                              <p:par>
                                <p:cTn id="88" presetID="42" presetClass="path" presetSubtype="0" accel="50000" decel="50000" fill="hold" grpId="1" nodeType="withEffect">
                                  <p:stCondLst>
                                    <p:cond delay="0"/>
                                  </p:stCondLst>
                                  <p:childTnLst>
                                    <p:animMotion origin="layout" path="M -1.66667E-6 -1.85185E-6 L 0.04445 0.03334 " pathEditMode="relative" rAng="0" ptsTypes="AA">
                                      <p:cBhvr>
                                        <p:cTn id="89" dur="750" fill="hold"/>
                                        <p:tgtEl>
                                          <p:spTgt spid="96"/>
                                        </p:tgtEl>
                                        <p:attrNameLst>
                                          <p:attrName>ppt_x</p:attrName>
                                          <p:attrName>ppt_y</p:attrName>
                                        </p:attrNameLst>
                                      </p:cBhvr>
                                      <p:rCtr x="2222" y="1667"/>
                                    </p:animMotion>
                                  </p:childTnLst>
                                </p:cTn>
                              </p:par>
                              <p:par>
                                <p:cTn id="90" presetID="42" presetClass="path" presetSubtype="0" accel="50000" decel="50000" fill="hold" grpId="1" nodeType="withEffect">
                                  <p:stCondLst>
                                    <p:cond delay="0"/>
                                  </p:stCondLst>
                                  <p:childTnLst>
                                    <p:animMotion origin="layout" path="M 1.66667E-6 -1.48148E-6 L -0.01094 0.05625 " pathEditMode="relative" rAng="0" ptsTypes="AA">
                                      <p:cBhvr>
                                        <p:cTn id="91" dur="750" fill="hold"/>
                                        <p:tgtEl>
                                          <p:spTgt spid="95"/>
                                        </p:tgtEl>
                                        <p:attrNameLst>
                                          <p:attrName>ppt_x</p:attrName>
                                          <p:attrName>ppt_y</p:attrName>
                                        </p:attrNameLst>
                                      </p:cBhvr>
                                      <p:rCtr x="-556" y="2801"/>
                                    </p:animMotion>
                                  </p:childTnLst>
                                </p:cTn>
                              </p:par>
                              <p:par>
                                <p:cTn id="92" presetID="42" presetClass="path" presetSubtype="0" accel="50000" decel="50000" fill="hold" grpId="1" nodeType="withEffect">
                                  <p:stCondLst>
                                    <p:cond delay="0"/>
                                  </p:stCondLst>
                                  <p:childTnLst>
                                    <p:animMotion origin="layout" path="M -4.16667E-6 -4.81481E-6 L -0.04062 0.04213 " pathEditMode="relative" rAng="0" ptsTypes="AA">
                                      <p:cBhvr>
                                        <p:cTn id="93" dur="750" fill="hold"/>
                                        <p:tgtEl>
                                          <p:spTgt spid="98"/>
                                        </p:tgtEl>
                                        <p:attrNameLst>
                                          <p:attrName>ppt_x</p:attrName>
                                          <p:attrName>ppt_y</p:attrName>
                                        </p:attrNameLst>
                                      </p:cBhvr>
                                      <p:rCtr x="-2031" y="2106"/>
                                    </p:animMotion>
                                  </p:childTnLst>
                                </p:cTn>
                              </p:par>
                              <p:par>
                                <p:cTn id="94" presetID="42" presetClass="path" presetSubtype="0" accel="50000" decel="50000" fill="hold" grpId="1" nodeType="withEffect">
                                  <p:stCondLst>
                                    <p:cond delay="0"/>
                                  </p:stCondLst>
                                  <p:childTnLst>
                                    <p:animMotion origin="layout" path="M 5.55556E-7 3.7037E-6 L -0.05538 0.01458 " pathEditMode="relative" rAng="0" ptsTypes="AA">
                                      <p:cBhvr>
                                        <p:cTn id="95" dur="750" fill="hold"/>
                                        <p:tgtEl>
                                          <p:spTgt spid="97"/>
                                        </p:tgtEl>
                                        <p:attrNameLst>
                                          <p:attrName>ppt_x</p:attrName>
                                          <p:attrName>ppt_y</p:attrName>
                                        </p:attrNameLst>
                                      </p:cBhvr>
                                      <p:rCtr x="-2778" y="718"/>
                                    </p:animMotion>
                                  </p:childTnLst>
                                </p:cTn>
                              </p:par>
                              <p:par>
                                <p:cTn id="96" presetID="42" presetClass="path" presetSubtype="0" accel="50000" decel="50000" fill="hold" grpId="1" nodeType="withEffect">
                                  <p:stCondLst>
                                    <p:cond delay="0"/>
                                  </p:stCondLst>
                                  <p:childTnLst>
                                    <p:animMotion origin="layout" path="M -1.66667E-6 -4.07407E-6 L -0.00746 -0.05671 " pathEditMode="relative" rAng="0" ptsTypes="AA">
                                      <p:cBhvr>
                                        <p:cTn id="97"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2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9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4121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560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4004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706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774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4322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690434" y="5276667"/>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927102" y="5921293"/>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836798"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4182159"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689019" y="6073010"/>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4030303" y="5314767"/>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543AE0FA-B005-4785-A94C-E88378140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1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8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528962" y="5294540"/>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551280" y="5923384"/>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528962" y="6005747"/>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4181394" y="6028065"/>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688254" y="5951865"/>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4034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904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819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596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986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5242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4086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643CB750-36DB-4365-9472-4AD9E555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Approximation Does Not Degrade with Increasing Dimensionality</a:t>
            </a:r>
            <a:endParaRPr lang="en-US" sz="3700" dirty="0">
              <a:latin typeface="Franklin Gothic Medium (Headings)"/>
            </a:endParaRPr>
          </a:p>
        </p:txBody>
      </p:sp>
      <p:sp>
        <p:nvSpPr>
          <p:cNvPr id="7" name="Google Shape;81;p14">
            <a:extLst>
              <a:ext uri="{FF2B5EF4-FFF2-40B4-BE49-F238E27FC236}">
                <a16:creationId xmlns:a16="http://schemas.microsoft.com/office/drawing/2014/main" id="{4AECB571-44E5-4559-92F7-65BC456537A0}"/>
              </a:ext>
            </a:extLst>
          </p:cNvPr>
          <p:cNvSpPr txBox="1"/>
          <p:nvPr/>
        </p:nvSpPr>
        <p:spPr>
          <a:xfrm>
            <a:off x="-6100" y="700502"/>
            <a:ext cx="91318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332500" y="4023582"/>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4592745" y="4023582"/>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4547873" y="1506232"/>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332501" y="1501868"/>
            <a:ext cx="4050511" cy="2060991"/>
          </a:xfrm>
          <a:prstGeom prst="rect">
            <a:avLst/>
          </a:prstGeom>
        </p:spPr>
      </p:pic>
    </p:spTree>
    <p:extLst>
      <p:ext uri="{BB962C8B-B14F-4D97-AF65-F5344CB8AC3E}">
        <p14:creationId xmlns:p14="http://schemas.microsoft.com/office/powerpoint/2010/main" val="31072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Evaluation of Proposed Graph Changes</a:t>
            </a:r>
          </a:p>
        </p:txBody>
      </p:sp>
      <p:sp>
        <p:nvSpPr>
          <p:cNvPr id="4" name="Slide Number Placeholder 3"/>
          <p:cNvSpPr>
            <a:spLocks noGrp="1"/>
          </p:cNvSpPr>
          <p:nvPr>
            <p:ph type="sldNum" sz="quarter" idx="12"/>
          </p:nvPr>
        </p:nvSpPr>
        <p:spPr/>
        <p:txBody>
          <a:bodyPr/>
          <a:lstStyle/>
          <a:p>
            <a:fld id="{0C9D9FE6-5D08-3B48-9104-2B1B3E27A71F}" type="slidenum">
              <a:rPr lang="en-US" smtClean="0"/>
              <a:t>56</a:t>
            </a:fld>
            <a:endParaRPr lang="en-US" dirty="0"/>
          </a:p>
        </p:txBody>
      </p:sp>
      <p:sp>
        <p:nvSpPr>
          <p:cNvPr id="19" name="Rectangle 18">
            <a:extLst>
              <a:ext uri="{FF2B5EF4-FFF2-40B4-BE49-F238E27FC236}">
                <a16:creationId xmlns:a16="http://schemas.microsoft.com/office/drawing/2014/main" id="{549A9527-FCB4-4241-8EAB-9F37CB777FA5}"/>
              </a:ext>
            </a:extLst>
          </p:cNvPr>
          <p:cNvSpPr/>
          <p:nvPr/>
        </p:nvSpPr>
        <p:spPr>
          <a:xfrm>
            <a:off x="2" y="704851"/>
            <a:ext cx="5041127" cy="6118213"/>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pic>
        <p:nvPicPr>
          <p:cNvPr id="7" name="Picture 6">
            <a:extLst>
              <a:ext uri="{FF2B5EF4-FFF2-40B4-BE49-F238E27FC236}">
                <a16:creationId xmlns:a16="http://schemas.microsoft.com/office/drawing/2014/main" id="{347AA024-B36E-47DF-8A2C-2BE0F759344D}"/>
              </a:ext>
            </a:extLst>
          </p:cNvPr>
          <p:cNvPicPr>
            <a:picLocks noChangeAspect="1"/>
          </p:cNvPicPr>
          <p:nvPr/>
        </p:nvPicPr>
        <p:blipFill>
          <a:blip r:embed="rId3"/>
          <a:stretch>
            <a:fillRect/>
          </a:stretch>
        </p:blipFill>
        <p:spPr>
          <a:xfrm>
            <a:off x="4997526" y="2427444"/>
            <a:ext cx="4146472" cy="2708081"/>
          </a:xfrm>
          <a:prstGeom prst="rect">
            <a:avLst/>
          </a:prstGeom>
        </p:spPr>
      </p:pic>
      <p:sp>
        <p:nvSpPr>
          <p:cNvPr id="3" name="Rectangle 2">
            <a:extLst>
              <a:ext uri="{FF2B5EF4-FFF2-40B4-BE49-F238E27FC236}">
                <a16:creationId xmlns:a16="http://schemas.microsoft.com/office/drawing/2014/main" id="{804E92D3-4932-4C19-91C5-12DF161F1C3A}"/>
              </a:ext>
            </a:extLst>
          </p:cNvPr>
          <p:cNvSpPr/>
          <p:nvPr/>
        </p:nvSpPr>
        <p:spPr>
          <a:xfrm>
            <a:off x="151075" y="1351723"/>
            <a:ext cx="4846451" cy="38166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93E98C-F423-4458-A7B1-10EA09BF854D}"/>
              </a:ext>
            </a:extLst>
          </p:cNvPr>
          <p:cNvSpPr/>
          <p:nvPr/>
        </p:nvSpPr>
        <p:spPr>
          <a:xfrm>
            <a:off x="151074" y="3317020"/>
            <a:ext cx="4746929" cy="141437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57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58</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1287616" y="3814649"/>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4628956" y="3767024"/>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7298232" y="3814649"/>
            <a:ext cx="7051" cy="1474597"/>
          </a:xfrm>
          <a:prstGeom prst="straightConnector1">
            <a:avLst/>
          </a:prstGeom>
          <a:noFill/>
          <a:ln w="38100" cap="flat" cmpd="sng">
            <a:solidFill>
              <a:srgbClr val="666666"/>
            </a:solidFill>
            <a:prstDash val="dash"/>
            <a:round/>
            <a:headEnd type="none" w="med" len="med"/>
            <a:tailEnd type="none" w="med" len="med"/>
          </a:ln>
        </p:spPr>
      </p:cxn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59</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3"/>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4"/>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5"/>
          <a:stretch>
            <a:fillRect/>
          </a:stretch>
        </p:blipFill>
        <p:spPr>
          <a:xfrm>
            <a:off x="984936" y="1047733"/>
            <a:ext cx="3826772" cy="2729489"/>
          </a:xfrm>
          <a:prstGeom prst="rect">
            <a:avLst/>
          </a:prstGeom>
        </p:spPr>
      </p:pic>
      <p:sp>
        <p:nvSpPr>
          <p:cNvPr id="13" name="Rectangle 12">
            <a:extLst>
              <a:ext uri="{FF2B5EF4-FFF2-40B4-BE49-F238E27FC236}">
                <a16:creationId xmlns:a16="http://schemas.microsoft.com/office/drawing/2014/main" id="{4EE4F33F-5A1C-4760-B9FE-0B4748B2E413}"/>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419305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Modeling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87818"/>
            <a:ext cx="6933785" cy="5743569"/>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785630"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271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271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22255" y="9756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60</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550243" y="3584684"/>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08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20424" y="1773140"/>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044360"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15418"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688101" y="3635871"/>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5985756" y="1510080"/>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1" name="Group 70">
            <a:extLst>
              <a:ext uri="{FF2B5EF4-FFF2-40B4-BE49-F238E27FC236}">
                <a16:creationId xmlns:a16="http://schemas.microsoft.com/office/drawing/2014/main" id="{2672C6EB-5150-4F8E-91E4-2B232F6DD01B}"/>
              </a:ext>
            </a:extLst>
          </p:cNvPr>
          <p:cNvGrpSpPr/>
          <p:nvPr/>
        </p:nvGrpSpPr>
        <p:grpSpPr>
          <a:xfrm>
            <a:off x="54268" y="916987"/>
            <a:ext cx="3132519" cy="773118"/>
            <a:chOff x="129879" y="3951381"/>
            <a:chExt cx="8609518" cy="2124862"/>
          </a:xfrm>
        </p:grpSpPr>
        <p:pic>
          <p:nvPicPr>
            <p:cNvPr id="72" name="Picture 71" descr="bottleneck.png">
              <a:extLst>
                <a:ext uri="{FF2B5EF4-FFF2-40B4-BE49-F238E27FC236}">
                  <a16:creationId xmlns:a16="http://schemas.microsoft.com/office/drawing/2014/main" id="{89FE7B81-8276-4B7E-B9EB-78976711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73" name="Picture 2" descr="C:\Users\dan\Desktop\DAG\UQ Workshop\talk\figs\TOPOP4.png">
              <a:extLst>
                <a:ext uri="{FF2B5EF4-FFF2-40B4-BE49-F238E27FC236}">
                  <a16:creationId xmlns:a16="http://schemas.microsoft.com/office/drawing/2014/main" id="{0EF51B70-0641-46ED-A679-C892E78D6B1B}"/>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4" name="Picture 2" descr="C:\Users\dan\Desktop\DAG\UQ Workshop\talk\figs\TOPOP4.png">
              <a:extLst>
                <a:ext uri="{FF2B5EF4-FFF2-40B4-BE49-F238E27FC236}">
                  <a16:creationId xmlns:a16="http://schemas.microsoft.com/office/drawing/2014/main" id="{A8EB02F2-706B-449C-8DDF-6A6F808EAFF4}"/>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75" name="Group 74">
            <a:extLst>
              <a:ext uri="{FF2B5EF4-FFF2-40B4-BE49-F238E27FC236}">
                <a16:creationId xmlns:a16="http://schemas.microsoft.com/office/drawing/2014/main" id="{B58342FE-DD8C-4B55-8AFF-29556E048A56}"/>
              </a:ext>
            </a:extLst>
          </p:cNvPr>
          <p:cNvGrpSpPr/>
          <p:nvPr/>
        </p:nvGrpSpPr>
        <p:grpSpPr>
          <a:xfrm>
            <a:off x="1700306" y="2194856"/>
            <a:ext cx="2830726" cy="704851"/>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1220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9">
            <a:alphaModFix/>
          </a:blip>
          <a:stretch>
            <a:fillRect/>
          </a:stretch>
        </p:blipFill>
        <p:spPr>
          <a:xfrm>
            <a:off x="1628161" y="4573397"/>
            <a:ext cx="1826813" cy="1095883"/>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873686" y="4678199"/>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571123" y="4696733"/>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4780598"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1039328"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2810386"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3683069" y="3636219"/>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186787" y="1373996"/>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11"/>
          <a:srcRect r="66772"/>
          <a:stretch/>
        </p:blipFill>
        <p:spPr>
          <a:xfrm>
            <a:off x="6992614" y="4532615"/>
            <a:ext cx="1752387" cy="1676478"/>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12"/>
          <a:stretch>
            <a:fillRect/>
          </a:stretch>
        </p:blipFill>
        <p:spPr>
          <a:xfrm>
            <a:off x="7120092" y="1784"/>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2811073"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3683756" y="3636701"/>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1905606" y="2434685"/>
            <a:ext cx="557464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Comparisons of adaptive sampling methods</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10"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heel(1)">
                                      <p:cBhvr>
                                        <p:cTn id="29" dur="500"/>
                                        <p:tgtEl>
                                          <p:spTgt spid="1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wipe(left)">
                                      <p:cBhvr>
                                        <p:cTn id="33" dur="500"/>
                                        <p:tgtEl>
                                          <p:spTgt spid="19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wipe(right)">
                                      <p:cBhvr>
                                        <p:cTn id="37" dur="500"/>
                                        <p:tgtEl>
                                          <p:spTgt spid="191"/>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wipe(up)">
                                      <p:cBhvr>
                                        <p:cTn id="41" dur="500"/>
                                        <p:tgtEl>
                                          <p:spTgt spid="18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wipe(left)">
                                      <p:cBhvr>
                                        <p:cTn id="53" dur="500"/>
                                        <p:tgtEl>
                                          <p:spTgt spid="194"/>
                                        </p:tgtEl>
                                      </p:cBhvr>
                                    </p:animEffect>
                                  </p:childTnLst>
                                </p:cTn>
                              </p:par>
                            </p:childTnLst>
                          </p:cTn>
                        </p:par>
                        <p:par>
                          <p:cTn id="54" fill="hold">
                            <p:stCondLst>
                              <p:cond delay="1000"/>
                            </p:stCondLst>
                            <p:childTnLst>
                              <p:par>
                                <p:cTn id="55" presetID="22" presetClass="entr" presetSubtype="2" fill="hold" grpId="0" nodeType="afterEffect">
                                  <p:stCondLst>
                                    <p:cond delay="0"/>
                                  </p:stCondLst>
                                  <p:childTnLst>
                                    <p:set>
                                      <p:cBhvr>
                                        <p:cTn id="56" dur="1" fill="hold">
                                          <p:stCondLst>
                                            <p:cond delay="0"/>
                                          </p:stCondLst>
                                        </p:cTn>
                                        <p:tgtEl>
                                          <p:spTgt spid="195"/>
                                        </p:tgtEl>
                                        <p:attrNameLst>
                                          <p:attrName>style.visibility</p:attrName>
                                        </p:attrNameLst>
                                      </p:cBhvr>
                                      <p:to>
                                        <p:strVal val="visible"/>
                                      </p:to>
                                    </p:set>
                                    <p:animEffect transition="in" filter="wipe(right)">
                                      <p:cBhvr>
                                        <p:cTn id="57" dur="500"/>
                                        <p:tgtEl>
                                          <p:spTgt spid="1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6"/>
                                        </p:tgtEl>
                                        <p:attrNameLst>
                                          <p:attrName>style.visibility</p:attrName>
                                        </p:attrNameLst>
                                      </p:cBhvr>
                                      <p:to>
                                        <p:strVal val="visible"/>
                                      </p:to>
                                    </p:set>
                                    <p:animEffect transition="in" filter="fade">
                                      <p:cBhvr>
                                        <p:cTn id="6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Acknowledgments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61</a:t>
            </a:fld>
            <a:endParaRPr lang="en-US"/>
          </a:p>
        </p:txBody>
      </p:sp>
    </p:spTree>
    <p:extLst>
      <p:ext uri="{BB962C8B-B14F-4D97-AF65-F5344CB8AC3E}">
        <p14:creationId xmlns:p14="http://schemas.microsoft.com/office/powerpoint/2010/main" val="354365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62</a:t>
            </a:fld>
            <a:endParaRPr lang="en-US"/>
          </a:p>
        </p:txBody>
      </p:sp>
    </p:spTree>
    <p:extLst>
      <p:ext uri="{BB962C8B-B14F-4D97-AF65-F5344CB8AC3E}">
        <p14:creationId xmlns:p14="http://schemas.microsoft.com/office/powerpoint/2010/main" val="2818632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63</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64</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Application/Decision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1041105"/>
            <a:ext cx="9080411" cy="4115095"/>
          </a:xfrm>
          <a:prstGeom prst="rect">
            <a:avLst/>
          </a:prstGeom>
          <a:solidFill>
            <a:schemeClr val="accent2">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lvl="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lvl="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lvl="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lvl="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70</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71</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72</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sz="2800" dirty="0"/>
              <a:t>17 Peer-Reviewed Publications + 1 Tech Report</a:t>
            </a:r>
          </a:p>
          <a:p>
            <a:pPr lvl="1"/>
            <a:r>
              <a:rPr lang="en-US" sz="2400" dirty="0"/>
              <a:t>7 First author papers</a:t>
            </a:r>
          </a:p>
          <a:p>
            <a:pPr lvl="1"/>
            <a:r>
              <a:rPr lang="en-US" sz="2400" dirty="0"/>
              <a:t>3 More under review (1 first author)</a:t>
            </a:r>
          </a:p>
          <a:p>
            <a:pPr marL="457200" lvl="1" indent="0">
              <a:buNone/>
            </a:pPr>
            <a:endParaRPr lang="en-US" sz="2800" dirty="0"/>
          </a:p>
          <a:p>
            <a:r>
              <a:rPr lang="en-US" sz="2800" dirty="0"/>
              <a:t>Contributed to 3 National Lab-sponsored Open Source Projects</a:t>
            </a:r>
          </a:p>
          <a:p>
            <a:endParaRPr lang="en-US" sz="2800" dirty="0"/>
          </a:p>
          <a:p>
            <a:endParaRPr lang="en-US" sz="2800" dirty="0"/>
          </a:p>
          <a:p>
            <a:r>
              <a:rPr lang="en-US" sz="28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645123" y="6004340"/>
            <a:ext cx="2258789" cy="593275"/>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6894627" y="5675052"/>
            <a:ext cx="2192671" cy="118294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2379732" y="5571965"/>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76578" y="5480814"/>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34104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36476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34684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8</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75"/>
                                        </p:tgtEl>
                                        <p:attrNameLst>
                                          <p:attrName>style.visibility</p:attrName>
                                        </p:attrNameLst>
                                      </p:cBhvr>
                                      <p:to>
                                        <p:strVal val="visible"/>
                                      </p:to>
                                    </p:set>
                                    <p:animEffect transition="in" filter="fade">
                                      <p:cBhvr>
                                        <p:cTn id="22" dur="500"/>
                                        <p:tgtEl>
                                          <p:spTgt spid="2075"/>
                                        </p:tgtEl>
                                      </p:cBhvr>
                                    </p:animEffect>
                                  </p:childTnLst>
                                </p:cTn>
                              </p:par>
                              <p:par>
                                <p:cTn id="23" presetID="10" presetClass="entr" presetSubtype="0" fill="hold" nodeType="withEffect">
                                  <p:stCondLst>
                                    <p:cond delay="0"/>
                                  </p:stCondLst>
                                  <p:childTnLst>
                                    <p:set>
                                      <p:cBhvr>
                                        <p:cTn id="24" dur="1" fill="hold">
                                          <p:stCondLst>
                                            <p:cond delay="0"/>
                                          </p:stCondLst>
                                        </p:cTn>
                                        <p:tgtEl>
                                          <p:spTgt spid="2073"/>
                                        </p:tgtEl>
                                        <p:attrNameLst>
                                          <p:attrName>style.visibility</p:attrName>
                                        </p:attrNameLst>
                                      </p:cBhvr>
                                      <p:to>
                                        <p:strVal val="visible"/>
                                      </p:to>
                                    </p:set>
                                    <p:animEffect transition="in" filter="fade">
                                      <p:cBhvr>
                                        <p:cTn id="25" dur="500"/>
                                        <p:tgtEl>
                                          <p:spTgt spid="2073"/>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Topology Can Be Used at All Stages</a:t>
            </a:r>
          </a:p>
        </p:txBody>
      </p:sp>
      <p:sp>
        <p:nvSpPr>
          <p:cNvPr id="22" name="Content Placeholder 2"/>
          <p:cNvSpPr>
            <a:spLocks noGrp="1"/>
          </p:cNvSpPr>
          <p:nvPr>
            <p:ph idx="1"/>
          </p:nvPr>
        </p:nvSpPr>
        <p:spPr>
          <a:xfrm>
            <a:off x="0" y="704852"/>
            <a:ext cx="9144000" cy="6153148"/>
          </a:xfrm>
        </p:spPr>
        <p:txBody>
          <a:bodyPr>
            <a:normAutofit/>
          </a:bodyPr>
          <a:lstStyle/>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r>
              <a:rPr lang="en-US" sz="2800" dirty="0"/>
              <a:t>Utilize </a:t>
            </a:r>
            <a:r>
              <a:rPr lang="en-US" sz="2800" b="1" i="1" dirty="0">
                <a:solidFill>
                  <a:srgbClr val="C0504D"/>
                </a:solidFill>
              </a:rPr>
              <a:t>Morse Theory</a:t>
            </a:r>
            <a:r>
              <a:rPr lang="en-US" sz="2800" dirty="0"/>
              <a:t> to extract structure and features for sampling, modeling, and analysis</a:t>
            </a:r>
          </a:p>
        </p:txBody>
      </p:sp>
      <p:sp>
        <p:nvSpPr>
          <p:cNvPr id="3" name="Slide Number Placeholder 2"/>
          <p:cNvSpPr>
            <a:spLocks noGrp="1"/>
          </p:cNvSpPr>
          <p:nvPr>
            <p:ph type="sldNum" sz="quarter" idx="12"/>
          </p:nvPr>
        </p:nvSpPr>
        <p:spPr/>
        <p:txBody>
          <a:bodyPr/>
          <a:lstStyle/>
          <a:p>
            <a:fld id="{0C9D9FE6-5D08-3B48-9104-2B1B3E27A71F}" type="slidenum">
              <a:rPr lang="en-US" smtClean="0"/>
              <a:t>9</a:t>
            </a:fld>
            <a:endParaRPr lang="en-US"/>
          </a:p>
        </p:txBody>
      </p:sp>
      <p:pic>
        <p:nvPicPr>
          <p:cNvPr id="6" name="Picture 5">
            <a:extLst>
              <a:ext uri="{FF2B5EF4-FFF2-40B4-BE49-F238E27FC236}">
                <a16:creationId xmlns:a16="http://schemas.microsoft.com/office/drawing/2014/main" id="{E4DDC290-1C90-42B3-9110-517D0C5DC355}"/>
              </a:ext>
            </a:extLst>
          </p:cNvPr>
          <p:cNvPicPr>
            <a:picLocks noChangeAspect="1"/>
          </p:cNvPicPr>
          <p:nvPr/>
        </p:nvPicPr>
        <p:blipFill>
          <a:blip r:embed="rId3"/>
          <a:stretch>
            <a:fillRect/>
          </a:stretch>
        </p:blipFill>
        <p:spPr>
          <a:xfrm>
            <a:off x="1585947" y="2821063"/>
            <a:ext cx="5972107" cy="3900412"/>
          </a:xfrm>
          <a:prstGeom prst="rect">
            <a:avLst/>
          </a:prstGeom>
        </p:spPr>
      </p:pic>
      <p:sp>
        <p:nvSpPr>
          <p:cNvPr id="26" name="Rectangle 25">
            <a:extLst>
              <a:ext uri="{FF2B5EF4-FFF2-40B4-BE49-F238E27FC236}">
                <a16:creationId xmlns:a16="http://schemas.microsoft.com/office/drawing/2014/main" id="{3FBF2693-DA64-45F7-B2E1-48653775366D}"/>
              </a:ext>
            </a:extLst>
          </p:cNvPr>
          <p:cNvSpPr/>
          <p:nvPr/>
        </p:nvSpPr>
        <p:spPr>
          <a:xfrm rot="19672214">
            <a:off x="704412" y="3955660"/>
            <a:ext cx="7270456" cy="1631216"/>
          </a:xfrm>
          <a:prstGeom prst="rect">
            <a:avLst/>
          </a:prstGeom>
          <a:noFill/>
        </p:spPr>
        <p:txBody>
          <a:bodyPr wrap="square" lIns="91440" tIns="45720" rIns="91440" bIns="45720">
            <a:spAutoFit/>
          </a:bodyPr>
          <a:lstStyle/>
          <a:p>
            <a:pPr marL="1085850" lvl="1" indent="-457200">
              <a:spcBef>
                <a:spcPts val="0"/>
              </a:spcBef>
            </a:pPr>
            <a:r>
              <a:rPr lang="en-US" sz="10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0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91</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92</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47189845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93</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77812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94</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95</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96</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98</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99</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8280768</TotalTime>
  <Words>12680</Words>
  <Application>Microsoft Office PowerPoint</Application>
  <PresentationFormat>On-screen Show (4:3)</PresentationFormat>
  <Paragraphs>2127</Paragraphs>
  <Slides>105</Slides>
  <Notes>73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105</vt:i4>
      </vt:variant>
    </vt:vector>
  </HeadingPairs>
  <TitlesOfParts>
    <vt:vector size="115"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Problem Space Description</vt:lpstr>
      <vt:lpstr>Problem Space Description</vt:lpstr>
      <vt:lpstr>Sampling Publications</vt:lpstr>
      <vt:lpstr>Analysis Publications</vt:lpstr>
      <vt:lpstr>Modeling Publications</vt:lpstr>
      <vt:lpstr>Application/Decision Publications</vt:lpstr>
      <vt:lpstr>Contributions</vt:lpstr>
      <vt:lpstr>Topology Can Be Used at All Stages</vt:lpstr>
      <vt:lpstr>Terminology</vt:lpstr>
      <vt:lpstr>Two Branches of Morse Theory</vt:lpstr>
      <vt:lpstr>The Morse and Morse-Smale Complex</vt:lpstr>
      <vt:lpstr>Computing the Morse Complex</vt:lpstr>
      <vt:lpstr>Approximating the Morse Complex</vt:lpstr>
      <vt:lpstr>Approximating the Morse Complex</vt:lpstr>
      <vt:lpstr>Approximating the Morse Complex</vt:lpstr>
      <vt:lpstr>Definition of Persistence</vt:lpstr>
      <vt:lpstr>Sampling Contributions</vt:lpstr>
      <vt:lpstr>Challenges in Sampling Experimental Spaces</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Analysis Contributions</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PowerPoint Presentation</vt:lpstr>
      <vt:lpstr>Model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Proposed Graph Changes</vt:lpstr>
      <vt:lpstr>GPU Performance Gains</vt:lpstr>
      <vt:lpstr>Case Study: Topological Stability</vt:lpstr>
      <vt:lpstr>Yao Graphs are Competitive (and Performant)</vt:lpstr>
      <vt:lpstr>PowerPoint Presentation</vt:lpstr>
      <vt:lpstr>Acknowledgments</vt:lpstr>
      <vt:lpstr>BACKUPS</vt:lpstr>
      <vt:lpstr>Nuclear Fuel Problem Statement</vt:lpstr>
      <vt:lpstr>PowerPoint Presentation</vt:lpstr>
      <vt:lpstr>PowerPoint Presentation</vt:lpstr>
      <vt:lpstr>PowerPoint Presentation</vt:lpstr>
      <vt:lpstr>PowerPoint Presentation</vt:lpstr>
      <vt:lpstr>PowerPoint Presentation</vt:lpstr>
      <vt:lpstr>PowerPoint Presentation</vt:lpstr>
      <vt:lpstr>Case Study: Classification Training Reduction</vt:lpstr>
      <vt:lpstr>Case Study: Classification Training Reduction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1: 2D Graph Quality</vt:lpstr>
      <vt:lpstr>Case Study 1: 2D Graph Quality</vt:lpstr>
      <vt:lpstr>Performance Metric Definition</vt:lpstr>
      <vt:lpstr>Performance Metric Definition</vt:lpstr>
      <vt:lpstr>PowerPoint Presentation</vt:lpstr>
      <vt:lpstr>Measuring Accuracy using Information Theory</vt:lpstr>
      <vt:lpstr>Measuring Accuracy using Information Theory</vt:lpstr>
      <vt:lpstr>Yao Graphs are Competitive (and Performant)</vt:lpstr>
      <vt:lpstr>Yao Graphs are Competitive (and Performant)</vt:lpstr>
      <vt:lpstr>Trash Heap</vt:lpstr>
      <vt:lpstr>Contributions: Publications</vt:lpstr>
      <vt:lpstr>Problem Space Description</vt:lpstr>
      <vt:lpstr>Exploiting Parallelism with Candidate Selection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623</cp:revision>
  <dcterms:created xsi:type="dcterms:W3CDTF">2016-04-07T22:36:29Z</dcterms:created>
  <dcterms:modified xsi:type="dcterms:W3CDTF">2019-05-07T20:41:46Z</dcterms:modified>
</cp:coreProperties>
</file>